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Lst>
  <p:sldSz cy="6858000" cx="9144000"/>
  <p:notesSz cx="6858000" cy="9144000"/>
  <p:embeddedFontLst>
    <p:embeddedFont>
      <p:font typeface="Raleway"/>
      <p:regular r:id="rId182"/>
      <p:bold r:id="rId183"/>
      <p:italic r:id="rId184"/>
      <p:boldItalic r:id="rId185"/>
    </p:embeddedFont>
    <p:embeddedFont>
      <p:font typeface="Content"/>
      <p:regular r:id="rId186"/>
      <p:bold r:id="rId1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font" Target="fonts/Content-bold.fntdata"/><Relationship Id="rId47" Type="http://schemas.openxmlformats.org/officeDocument/2006/relationships/slide" Target="slides/slide42.xml"/><Relationship Id="rId186" Type="http://schemas.openxmlformats.org/officeDocument/2006/relationships/font" Target="fonts/Content-regular.fntdata"/><Relationship Id="rId185" Type="http://schemas.openxmlformats.org/officeDocument/2006/relationships/font" Target="fonts/Raleway-boldItalic.fntdata"/><Relationship Id="rId49" Type="http://schemas.openxmlformats.org/officeDocument/2006/relationships/slide" Target="slides/slide44.xml"/><Relationship Id="rId184" Type="http://schemas.openxmlformats.org/officeDocument/2006/relationships/font" Target="fonts/Raleway-italic.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Raleway-bold.fntdata"/><Relationship Id="rId32" Type="http://schemas.openxmlformats.org/officeDocument/2006/relationships/slide" Target="slides/slide27.xml"/><Relationship Id="rId182" Type="http://schemas.openxmlformats.org/officeDocument/2006/relationships/font" Target="fonts/Raleway-regular.fntdata"/><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 name="Google Shape;1081;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3" name="Google Shape;1123;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9" name="Google Shape;1159;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5" name="Google Shape;1165;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9" name="Google Shape;1189;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3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50.gif"/><Relationship Id="rId4" Type="http://schemas.openxmlformats.org/officeDocument/2006/relationships/image" Target="../media/image4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4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4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4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51.png"/><Relationship Id="rId4" Type="http://schemas.openxmlformats.org/officeDocument/2006/relationships/image" Target="../media/image5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5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5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6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5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6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5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3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5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6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6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6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7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6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6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77.png"/><Relationship Id="rId4" Type="http://schemas.openxmlformats.org/officeDocument/2006/relationships/image" Target="../media/image71.png"/><Relationship Id="rId5" Type="http://schemas.openxmlformats.org/officeDocument/2006/relationships/image" Target="../media/image6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75.png"/><Relationship Id="rId4" Type="http://schemas.openxmlformats.org/officeDocument/2006/relationships/image" Target="../media/image7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7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hyperlink" Target="https://en.wikipedia.org/wiki/Rational_choice_theory" TargetMode="External"/><Relationship Id="rId4" Type="http://schemas.openxmlformats.org/officeDocument/2006/relationships/hyperlink" Target="https://en.wikipedia.org/wiki/Agent_(economics)" TargetMode="External"/><Relationship Id="rId5" Type="http://schemas.openxmlformats.org/officeDocument/2006/relationships/hyperlink" Target="https://en.wikipedia.org/wiki/Norm_(philosophy)"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hyperlink" Target="https://en.wikipedia.org/wiki/Norm_(philosophy)" TargetMode="External"/><Relationship Id="rId4" Type="http://schemas.openxmlformats.org/officeDocument/2006/relationships/hyperlink" Target="https://en.wikipedia.org/wiki/Optimal_decision"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8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9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8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7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7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8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9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8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8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8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8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8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8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9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9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9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UNIT 3</a:t>
            </a:r>
            <a:endParaRPr/>
          </a:p>
        </p:txBody>
      </p:sp>
      <p:sp>
        <p:nvSpPr>
          <p:cNvPr id="89" name="Google Shape;89;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MULTIBIOMETRICS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43" name="Google Shape;14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First four scenarios, multiple pieces of evidences are derived from a </a:t>
            </a:r>
            <a:r>
              <a:rPr lang="en-US">
                <a:solidFill>
                  <a:srgbClr val="FF0000"/>
                </a:solidFill>
              </a:rPr>
              <a:t>single biometric trait </a:t>
            </a:r>
            <a:r>
              <a:rPr lang="en-US"/>
              <a:t>(e.g., fingerprint </a:t>
            </a:r>
            <a:r>
              <a:rPr i="1" lang="en-US"/>
              <a:t>or </a:t>
            </a:r>
            <a:r>
              <a:rPr lang="en-US"/>
              <a:t>iris), while in the fifth scenario (also called multimodal biometric system) </a:t>
            </a:r>
            <a:r>
              <a:rPr lang="en-US">
                <a:solidFill>
                  <a:srgbClr val="FF0000"/>
                </a:solidFill>
              </a:rPr>
              <a:t>multiple biometrictraits</a:t>
            </a:r>
            <a:r>
              <a:rPr lang="en-US"/>
              <a:t> (e.g., fingerprint </a:t>
            </a:r>
            <a:r>
              <a:rPr i="1" lang="en-US"/>
              <a:t>and </a:t>
            </a:r>
            <a:r>
              <a:rPr lang="en-US"/>
              <a:t>iris) are used.</a:t>
            </a:r>
            <a:endParaRPr/>
          </a:p>
          <a:p>
            <a:pPr indent="-342900" lvl="0" marL="342900" rtl="0" algn="l">
              <a:spcBef>
                <a:spcPts val="592"/>
              </a:spcBef>
              <a:spcAft>
                <a:spcPts val="0"/>
              </a:spcAft>
              <a:buClr>
                <a:srgbClr val="FF0000"/>
              </a:buClr>
              <a:buSzPct val="100000"/>
              <a:buChar char="•"/>
            </a:pPr>
            <a:r>
              <a:rPr lang="en-US">
                <a:solidFill>
                  <a:srgbClr val="FF0000"/>
                </a:solidFill>
              </a:rPr>
              <a:t>UID(Unique Identification Authority</a:t>
            </a:r>
            <a:r>
              <a:rPr lang="en-US"/>
              <a:t>) system in India uses all ten fingers and</a:t>
            </a:r>
            <a:endParaRPr/>
          </a:p>
          <a:p>
            <a:pPr indent="0" lvl="0" marL="0" rtl="0" algn="l">
              <a:spcBef>
                <a:spcPts val="592"/>
              </a:spcBef>
              <a:spcAft>
                <a:spcPts val="0"/>
              </a:spcAft>
              <a:buClr>
                <a:schemeClr val="dk1"/>
              </a:buClr>
              <a:buSzPct val="100000"/>
              <a:buNone/>
            </a:pPr>
            <a:r>
              <a:rPr lang="en-US"/>
              <a:t>two irides, it is both multi-instance and multimodal. Such systems are called </a:t>
            </a:r>
            <a:r>
              <a:rPr i="1" lang="en-US">
                <a:solidFill>
                  <a:srgbClr val="FF0000"/>
                </a:solidFill>
              </a:rPr>
              <a:t>hybrid </a:t>
            </a:r>
            <a:r>
              <a:rPr lang="en-US">
                <a:solidFill>
                  <a:srgbClr val="FF0000"/>
                </a:solidFill>
              </a:rPr>
              <a:t>multibiometric systems.</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2"/>
          <p:cNvSpPr txBox="1"/>
          <p:nvPr>
            <p:ph idx="1" type="body"/>
          </p:nvPr>
        </p:nvSpPr>
        <p:spPr>
          <a:xfrm>
            <a:off x="628650" y="390525"/>
            <a:ext cx="7886700" cy="57864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500"/>
              <a:buChar char="•"/>
            </a:pPr>
            <a:r>
              <a:rPr b="1" i="0" lang="en-US" sz="2500" u="none" strike="noStrike">
                <a:latin typeface="Times"/>
                <a:ea typeface="Times"/>
                <a:cs typeface="Times"/>
                <a:sym typeface="Times"/>
              </a:rPr>
              <a:t>Type I:</a:t>
            </a:r>
            <a:r>
              <a:rPr b="0" i="0" lang="en-US" sz="2500" u="none" strike="noStrike">
                <a:latin typeface="Times"/>
                <a:ea typeface="Times"/>
                <a:cs typeface="Times"/>
                <a:sym typeface="Times"/>
              </a:rPr>
              <a:t> false match (</a:t>
            </a:r>
            <a:r>
              <a:rPr b="0" i="1" lang="en-US" sz="2500" u="none" strike="noStrike">
                <a:latin typeface="Times"/>
                <a:ea typeface="Times"/>
                <a:cs typeface="Times"/>
                <a:sym typeface="Times"/>
              </a:rPr>
              <a:t>D</a:t>
            </a:r>
            <a:r>
              <a:rPr b="0" i="0" lang="en-US" sz="2500" u="none" strike="noStrike">
                <a:latin typeface="Times"/>
                <a:ea typeface="Times"/>
                <a:cs typeface="Times"/>
                <a:sym typeface="Times"/>
              </a:rPr>
              <a:t>1 is decided when </a:t>
            </a:r>
            <a:r>
              <a:rPr b="0" i="1" lang="en-US" sz="2500" u="none" strike="noStrike">
                <a:latin typeface="Times"/>
                <a:ea typeface="Times"/>
                <a:cs typeface="Times"/>
                <a:sym typeface="Times"/>
              </a:rPr>
              <a:t>H</a:t>
            </a:r>
            <a:r>
              <a:rPr b="0" i="0" lang="en-US" sz="2500" u="none" strike="noStrike">
                <a:latin typeface="Times"/>
                <a:ea typeface="Times"/>
                <a:cs typeface="Times"/>
                <a:sym typeface="Times"/>
              </a:rPr>
              <a:t>0 is true);</a:t>
            </a:r>
            <a:endParaRPr/>
          </a:p>
          <a:p>
            <a:pPr indent="-342900" lvl="0" marL="342900" rtl="0" algn="l">
              <a:spcBef>
                <a:spcPts val="500"/>
              </a:spcBef>
              <a:spcAft>
                <a:spcPts val="0"/>
              </a:spcAft>
              <a:buClr>
                <a:schemeClr val="dk1"/>
              </a:buClr>
              <a:buSzPts val="2500"/>
              <a:buChar char="•"/>
            </a:pPr>
            <a:r>
              <a:rPr b="1" i="0" lang="en-US" sz="2500" u="none" strike="noStrike">
                <a:latin typeface="Times"/>
                <a:ea typeface="Times"/>
                <a:cs typeface="Times"/>
                <a:sym typeface="Times"/>
              </a:rPr>
              <a:t>Type II: </a:t>
            </a:r>
            <a:r>
              <a:rPr b="0" i="0" lang="en-US" sz="2500" u="none" strike="noStrike">
                <a:latin typeface="Times"/>
                <a:ea typeface="Times"/>
                <a:cs typeface="Times"/>
                <a:sym typeface="Times"/>
              </a:rPr>
              <a:t>false non-match (</a:t>
            </a:r>
            <a:r>
              <a:rPr b="0" i="1" lang="en-US" sz="2500" u="none" strike="noStrike">
                <a:latin typeface="Times"/>
                <a:ea typeface="Times"/>
                <a:cs typeface="Times"/>
                <a:sym typeface="Times"/>
              </a:rPr>
              <a:t>D</a:t>
            </a:r>
            <a:r>
              <a:rPr b="0" i="0" lang="en-US" sz="2500" u="none" strike="noStrike">
                <a:latin typeface="Times"/>
                <a:ea typeface="Times"/>
                <a:cs typeface="Times"/>
                <a:sym typeface="Times"/>
              </a:rPr>
              <a:t>0 is decided when </a:t>
            </a:r>
            <a:r>
              <a:rPr b="0" i="1" lang="en-US" sz="2500" u="none" strike="noStrike">
                <a:latin typeface="Times"/>
                <a:ea typeface="Times"/>
                <a:cs typeface="Times"/>
                <a:sym typeface="Times"/>
              </a:rPr>
              <a:t>H</a:t>
            </a:r>
            <a:r>
              <a:rPr b="0" i="0" lang="en-US" sz="2500" u="none" strike="noStrike">
                <a:latin typeface="Times"/>
                <a:ea typeface="Times"/>
                <a:cs typeface="Times"/>
                <a:sym typeface="Times"/>
              </a:rPr>
              <a:t>1 is true).</a:t>
            </a:r>
            <a:endParaRPr/>
          </a:p>
          <a:p>
            <a:pPr indent="-342900" lvl="0" marL="342900" rtl="0" algn="l">
              <a:spcBef>
                <a:spcPts val="500"/>
              </a:spcBef>
              <a:spcAft>
                <a:spcPts val="0"/>
              </a:spcAft>
              <a:buClr>
                <a:schemeClr val="dk1"/>
              </a:buClr>
              <a:buSzPts val="2500"/>
              <a:buChar char="•"/>
            </a:pPr>
            <a:r>
              <a:rPr b="0" i="0" lang="en-US" sz="2500" u="none" strike="noStrike">
                <a:latin typeface="Times"/>
                <a:ea typeface="Times"/>
                <a:cs typeface="Times"/>
                <a:sym typeface="Times"/>
              </a:rPr>
              <a:t>FMR is the probability of type I error (also called significance level in hypothesis testing) and FNMR is the probability of type II error:</a:t>
            </a:r>
            <a:endParaRPr/>
          </a:p>
          <a:p>
            <a:pPr indent="-184150" lvl="0" marL="342900" rtl="0" algn="l">
              <a:spcBef>
                <a:spcPts val="500"/>
              </a:spcBef>
              <a:spcAft>
                <a:spcPts val="0"/>
              </a:spcAft>
              <a:buClr>
                <a:schemeClr val="dk1"/>
              </a:buClr>
              <a:buSzPts val="2500"/>
              <a:buNone/>
            </a:pPr>
            <a:r>
              <a:t/>
            </a:r>
            <a:endParaRPr sz="2500">
              <a:latin typeface="Times"/>
              <a:ea typeface="Times"/>
              <a:cs typeface="Times"/>
              <a:sym typeface="Times"/>
            </a:endParaRPr>
          </a:p>
          <a:p>
            <a:pPr indent="-184150" lvl="0" marL="342900" rtl="0" algn="l">
              <a:spcBef>
                <a:spcPts val="500"/>
              </a:spcBef>
              <a:spcAft>
                <a:spcPts val="0"/>
              </a:spcAft>
              <a:buClr>
                <a:schemeClr val="dk1"/>
              </a:buClr>
              <a:buSzPts val="2500"/>
              <a:buNone/>
            </a:pPr>
            <a:r>
              <a:t/>
            </a:r>
            <a:endParaRPr sz="2500">
              <a:latin typeface="Times"/>
              <a:ea typeface="Times"/>
              <a:cs typeface="Times"/>
              <a:sym typeface="Times"/>
            </a:endParaRPr>
          </a:p>
          <a:p>
            <a:pPr indent="-184150" lvl="0" marL="342900" rtl="0" algn="l">
              <a:spcBef>
                <a:spcPts val="500"/>
              </a:spcBef>
              <a:spcAft>
                <a:spcPts val="0"/>
              </a:spcAft>
              <a:buClr>
                <a:schemeClr val="dk1"/>
              </a:buClr>
              <a:buSzPts val="2500"/>
              <a:buNone/>
            </a:pPr>
            <a:r>
              <a:t/>
            </a:r>
            <a:endParaRPr sz="2500">
              <a:latin typeface="Times"/>
              <a:ea typeface="Times"/>
              <a:cs typeface="Times"/>
              <a:sym typeface="Times"/>
            </a:endParaRPr>
          </a:p>
          <a:p>
            <a:pPr indent="-342900" lvl="0" marL="342900" rtl="0" algn="just">
              <a:spcBef>
                <a:spcPts val="500"/>
              </a:spcBef>
              <a:spcAft>
                <a:spcPts val="0"/>
              </a:spcAft>
              <a:buClr>
                <a:schemeClr val="dk1"/>
              </a:buClr>
              <a:buSzPts val="2500"/>
              <a:buChar char="•"/>
            </a:pPr>
            <a:r>
              <a:rPr lang="en-US" sz="2500">
                <a:latin typeface="Times"/>
                <a:ea typeface="Times"/>
                <a:cs typeface="Times"/>
                <a:sym typeface="Times"/>
              </a:rPr>
              <a:t>The expression (1-FNMR) is also called the power of the hypothesis test. </a:t>
            </a:r>
            <a:endParaRPr/>
          </a:p>
        </p:txBody>
      </p:sp>
      <p:pic>
        <p:nvPicPr>
          <p:cNvPr id="709" name="Google Shape;709;p112"/>
          <p:cNvPicPr preferRelativeResize="0"/>
          <p:nvPr/>
        </p:nvPicPr>
        <p:blipFill rotWithShape="1">
          <a:blip r:embed="rId3">
            <a:alphaModFix/>
          </a:blip>
          <a:srcRect b="0" l="0" r="0" t="0"/>
          <a:stretch/>
        </p:blipFill>
        <p:spPr>
          <a:xfrm>
            <a:off x="2357422" y="3071810"/>
            <a:ext cx="2819702" cy="110031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Match Score distribution</a:t>
            </a:r>
            <a:endParaRPr/>
          </a:p>
        </p:txBody>
      </p:sp>
      <p:sp>
        <p:nvSpPr>
          <p:cNvPr id="715" name="Google Shape;715;p1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If S is the similarity measure between two biometric samples, then we decide H0 is True if S &gt; t (threshold), otherwise H1 is true.</a:t>
            </a:r>
            <a:endParaRPr/>
          </a:p>
          <a:p>
            <a:pPr indent="-342900" lvl="0" marL="342900" rtl="0" algn="l">
              <a:spcBef>
                <a:spcPts val="544"/>
              </a:spcBef>
              <a:spcAft>
                <a:spcPts val="0"/>
              </a:spcAft>
              <a:buClr>
                <a:schemeClr val="dk1"/>
              </a:buClr>
              <a:buSzPct val="100000"/>
              <a:buChar char="•"/>
            </a:pPr>
            <a:r>
              <a:rPr lang="en-US"/>
              <a:t>Decision becomes sometimes very hard as there is no scope to tell “do not know” or “too close”.</a:t>
            </a:r>
            <a:endParaRPr/>
          </a:p>
          <a:p>
            <a:pPr indent="-285750" lvl="1" marL="742950" rtl="0" algn="l">
              <a:spcBef>
                <a:spcPts val="476"/>
              </a:spcBef>
              <a:spcAft>
                <a:spcPts val="0"/>
              </a:spcAft>
              <a:buClr>
                <a:schemeClr val="dk1"/>
              </a:buClr>
              <a:buSzPct val="100000"/>
              <a:buChar char="–"/>
            </a:pPr>
            <a:r>
              <a:rPr lang="en-US"/>
              <a:t>This is known as decision making without exception handling</a:t>
            </a:r>
            <a:endParaRPr/>
          </a:p>
          <a:p>
            <a:pPr indent="-342900" lvl="0" marL="342900" rtl="0" algn="l">
              <a:spcBef>
                <a:spcPts val="544"/>
              </a:spcBef>
              <a:spcAft>
                <a:spcPts val="0"/>
              </a:spcAft>
              <a:buClr>
                <a:schemeClr val="dk1"/>
              </a:buClr>
              <a:buSzPct val="100000"/>
              <a:buChar char="•"/>
            </a:pPr>
            <a:r>
              <a:rPr lang="en-US"/>
              <a:t>Reliability of the score is influenced by many factors :</a:t>
            </a:r>
            <a:endParaRPr/>
          </a:p>
          <a:p>
            <a:pPr indent="-285750" lvl="1" marL="742950" rtl="0" algn="l">
              <a:spcBef>
                <a:spcPts val="476"/>
              </a:spcBef>
              <a:spcAft>
                <a:spcPts val="0"/>
              </a:spcAft>
              <a:buClr>
                <a:schemeClr val="dk1"/>
              </a:buClr>
              <a:buSzPct val="100000"/>
              <a:buChar char="–"/>
            </a:pPr>
            <a:r>
              <a:rPr lang="en-US"/>
              <a:t>Variations in sensors</a:t>
            </a:r>
            <a:endParaRPr/>
          </a:p>
          <a:p>
            <a:pPr indent="-285750" lvl="1" marL="742950" rtl="0" algn="l">
              <a:spcBef>
                <a:spcPts val="476"/>
              </a:spcBef>
              <a:spcAft>
                <a:spcPts val="0"/>
              </a:spcAft>
              <a:buClr>
                <a:schemeClr val="dk1"/>
              </a:buClr>
              <a:buSzPct val="100000"/>
              <a:buChar char="–"/>
            </a:pPr>
            <a:r>
              <a:rPr lang="en-US"/>
              <a:t>Variations in data acquisition</a:t>
            </a:r>
            <a:endParaRPr/>
          </a:p>
          <a:p>
            <a:pPr indent="-285750" lvl="1" marL="742950" rtl="0" algn="l">
              <a:spcBef>
                <a:spcPts val="476"/>
              </a:spcBef>
              <a:spcAft>
                <a:spcPts val="0"/>
              </a:spcAft>
              <a:buClr>
                <a:schemeClr val="dk1"/>
              </a:buClr>
              <a:buSzPct val="100000"/>
              <a:buChar char="–"/>
            </a:pPr>
            <a:r>
              <a:rPr lang="en-US"/>
              <a:t>Variations in data representation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Observations</a:t>
            </a:r>
            <a:endParaRPr/>
          </a:p>
        </p:txBody>
      </p:sp>
      <p:sp>
        <p:nvSpPr>
          <p:cNvPr id="721" name="Google Shape;721;p1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just">
              <a:spcBef>
                <a:spcPts val="0"/>
              </a:spcBef>
              <a:spcAft>
                <a:spcPts val="0"/>
              </a:spcAft>
              <a:buClr>
                <a:schemeClr val="dk1"/>
              </a:buClr>
              <a:buSzPct val="100000"/>
              <a:buChar char="•"/>
            </a:pPr>
            <a:r>
              <a:rPr lang="en-US"/>
              <a:t>Even though two samples are from identical biometric, the similarity score is rarely 1, unless two samples are copies of each other. But the score is usually high (i.e) Match score or genuine score for identical individual tend to be high.</a:t>
            </a:r>
            <a:endParaRPr/>
          </a:p>
          <a:p>
            <a:pPr indent="-342900" lvl="0" marL="342900" rtl="0" algn="just">
              <a:spcBef>
                <a:spcPts val="592"/>
              </a:spcBef>
              <a:spcAft>
                <a:spcPts val="0"/>
              </a:spcAft>
              <a:buClr>
                <a:schemeClr val="dk1"/>
              </a:buClr>
              <a:buSzPct val="100000"/>
              <a:buChar char="•"/>
            </a:pPr>
            <a:r>
              <a:rPr lang="en-US"/>
              <a:t>Even though two samples are from different individuals, the score is not ZERO. But the score is usually low . (i.e) Non match score or imposter scores for two different individuals tend to be low.</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Error rates</a:t>
            </a:r>
            <a:endParaRPr/>
          </a:p>
        </p:txBody>
      </p:sp>
      <p:sp>
        <p:nvSpPr>
          <p:cNvPr id="727" name="Google Shape;727;p1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latin typeface="Times"/>
                <a:ea typeface="Times"/>
                <a:cs typeface="Times"/>
                <a:sym typeface="Times"/>
              </a:rPr>
              <a:t>To evaluate the accuracy of a fingerprint biometric system, one must collect scores generated from multiple images of the same finger (the distribution p(S(XQ, XI)|H1)), and scores generated from a number of images from different fingers (the distribution p(S(XQ, XI)|H0))</a:t>
            </a:r>
            <a:endParaRPr sz="2800">
              <a:latin typeface="Times"/>
              <a:ea typeface="Times"/>
              <a:cs typeface="Times"/>
              <a:sym typeface="Times"/>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Error rates</a:t>
            </a:r>
            <a:endParaRPr/>
          </a:p>
        </p:txBody>
      </p:sp>
      <p:sp>
        <p:nvSpPr>
          <p:cNvPr id="733" name="Google Shape;733;p116"/>
          <p:cNvSpPr txBox="1"/>
          <p:nvPr>
            <p:ph idx="1" type="body"/>
          </p:nvPr>
        </p:nvSpPr>
        <p:spPr>
          <a:xfrm>
            <a:off x="628650" y="1343025"/>
            <a:ext cx="7886700" cy="5334000"/>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lnSpc>
                <a:spcPct val="150000"/>
              </a:lnSpc>
              <a:spcBef>
                <a:spcPts val="0"/>
              </a:spcBef>
              <a:spcAft>
                <a:spcPts val="0"/>
              </a:spcAft>
              <a:buClr>
                <a:schemeClr val="dk1"/>
              </a:buClr>
              <a:buSzPct val="100000"/>
              <a:buChar char="•"/>
            </a:pPr>
            <a:r>
              <a:rPr lang="en-US">
                <a:latin typeface="Times"/>
                <a:ea typeface="Times"/>
                <a:cs typeface="Times"/>
                <a:sym typeface="Times"/>
              </a:rPr>
              <a:t>For biometric application, Match score distribution and non match score distribution always overlap.</a:t>
            </a:r>
            <a:endParaRPr/>
          </a:p>
          <a:p>
            <a:pPr indent="-342900" lvl="0" marL="342900" rtl="0" algn="l">
              <a:lnSpc>
                <a:spcPct val="150000"/>
              </a:lnSpc>
              <a:spcBef>
                <a:spcPts val="352"/>
              </a:spcBef>
              <a:spcAft>
                <a:spcPts val="0"/>
              </a:spcAft>
              <a:buClr>
                <a:schemeClr val="dk1"/>
              </a:buClr>
              <a:buSzPct val="100000"/>
              <a:buChar char="•"/>
            </a:pPr>
            <a:r>
              <a:rPr lang="en-US">
                <a:latin typeface="Times"/>
                <a:ea typeface="Times"/>
                <a:cs typeface="Times"/>
                <a:sym typeface="Times"/>
              </a:rPr>
              <a:t>It is not possible to select a t (threshold) such that FMR = 0 and FNMR = 0.</a:t>
            </a:r>
            <a:endParaRPr/>
          </a:p>
          <a:p>
            <a:pPr indent="-342900" lvl="0" marL="342900" rtl="0" algn="l">
              <a:lnSpc>
                <a:spcPct val="150000"/>
              </a:lnSpc>
              <a:spcBef>
                <a:spcPts val="352"/>
              </a:spcBef>
              <a:spcAft>
                <a:spcPts val="0"/>
              </a:spcAft>
              <a:buClr>
                <a:schemeClr val="dk1"/>
              </a:buClr>
              <a:buSzPct val="100000"/>
              <a:buChar char="•"/>
            </a:pPr>
            <a:r>
              <a:rPr lang="en-US">
                <a:latin typeface="Times"/>
                <a:ea typeface="Times"/>
                <a:cs typeface="Times"/>
                <a:sym typeface="Times"/>
              </a:rPr>
              <a:t>it should be selected in a such a way that system operates in optimal fashion.</a:t>
            </a:r>
            <a:endParaRPr/>
          </a:p>
          <a:p>
            <a:pPr indent="-342900" lvl="0" marL="342900" rtl="0" algn="l">
              <a:lnSpc>
                <a:spcPct val="150000"/>
              </a:lnSpc>
              <a:spcBef>
                <a:spcPts val="352"/>
              </a:spcBef>
              <a:spcAft>
                <a:spcPts val="0"/>
              </a:spcAft>
              <a:buClr>
                <a:schemeClr val="dk1"/>
              </a:buClr>
              <a:buSzPct val="100000"/>
              <a:buChar char="•"/>
            </a:pPr>
            <a:r>
              <a:rPr lang="en-US">
                <a:latin typeface="Times"/>
                <a:ea typeface="Times"/>
                <a:cs typeface="Times"/>
                <a:sym typeface="Times"/>
              </a:rPr>
              <a:t>FMR and FNMR are inversely related.</a:t>
            </a:r>
            <a:endParaRPr/>
          </a:p>
          <a:p>
            <a:pPr indent="-342900" lvl="0" marL="342900" rtl="0" algn="l">
              <a:lnSpc>
                <a:spcPct val="150000"/>
              </a:lnSpc>
              <a:spcBef>
                <a:spcPts val="352"/>
              </a:spcBef>
              <a:spcAft>
                <a:spcPts val="0"/>
              </a:spcAft>
              <a:buClr>
                <a:schemeClr val="dk1"/>
              </a:buClr>
              <a:buSzPct val="100000"/>
              <a:buChar char="•"/>
            </a:pPr>
            <a:r>
              <a:rPr lang="en-US">
                <a:latin typeface="Times"/>
                <a:ea typeface="Times"/>
                <a:cs typeface="Times"/>
                <a:sym typeface="Times"/>
              </a:rPr>
              <a:t>There is a trade-off between false match </a:t>
            </a:r>
            <a:r>
              <a:rPr b="1" i="0" lang="en-US" sz="2800" u="none" strike="noStrike">
                <a:latin typeface="Times"/>
                <a:ea typeface="Times"/>
                <a:cs typeface="Times"/>
                <a:sym typeface="Times"/>
              </a:rPr>
              <a:t>rate (FMR) </a:t>
            </a:r>
            <a:r>
              <a:rPr b="0" i="0" lang="en-US" sz="2800" u="none" strike="noStrike">
                <a:latin typeface="Times"/>
                <a:ea typeface="Times"/>
                <a:cs typeface="Times"/>
                <a:sym typeface="Times"/>
              </a:rPr>
              <a:t>and </a:t>
            </a:r>
            <a:r>
              <a:rPr b="1" i="0" lang="en-US" sz="2800" u="none" strike="noStrike">
                <a:latin typeface="Times"/>
                <a:ea typeface="Times"/>
                <a:cs typeface="Times"/>
                <a:sym typeface="Times"/>
              </a:rPr>
              <a:t>false non-match rate (FNMR) </a:t>
            </a:r>
            <a:r>
              <a:rPr b="0" i="0" lang="en-US" sz="2800" u="none" strike="noStrike">
                <a:latin typeface="Times"/>
                <a:ea typeface="Times"/>
                <a:cs typeface="Times"/>
                <a:sym typeface="Times"/>
              </a:rPr>
              <a:t>in every biometric system. </a:t>
            </a:r>
            <a:endParaRPr/>
          </a:p>
          <a:p>
            <a:pPr indent="-342900" lvl="0" marL="342900" rtl="0" algn="l">
              <a:lnSpc>
                <a:spcPct val="150000"/>
              </a:lnSpc>
              <a:spcBef>
                <a:spcPts val="308"/>
              </a:spcBef>
              <a:spcAft>
                <a:spcPts val="0"/>
              </a:spcAft>
              <a:buClr>
                <a:schemeClr val="dk1"/>
              </a:buClr>
              <a:buSzPct val="100000"/>
              <a:buChar char="•"/>
            </a:pPr>
            <a:r>
              <a:rPr b="0" i="0" lang="en-US" sz="2800" u="none" strike="noStrike">
                <a:latin typeface="Times"/>
                <a:ea typeface="Times"/>
                <a:cs typeface="Times"/>
                <a:sym typeface="Times"/>
              </a:rPr>
              <a:t>In fact, both FMR and FNMR are functions of the system threshold </a:t>
            </a:r>
            <a:r>
              <a:rPr b="0" i="1" lang="en-US" sz="2800" u="none" strike="noStrike">
                <a:latin typeface="Times"/>
                <a:ea typeface="Times"/>
                <a:cs typeface="Times"/>
                <a:sym typeface="Times"/>
              </a:rPr>
              <a:t>t</a:t>
            </a:r>
            <a:r>
              <a:rPr b="0" i="0" lang="en-US" sz="2800" u="none" strike="noStrike">
                <a:latin typeface="Times"/>
                <a:ea typeface="Times"/>
                <a:cs typeface="Times"/>
                <a:sym typeface="Times"/>
              </a:rPr>
              <a:t>; if </a:t>
            </a:r>
            <a:r>
              <a:rPr b="0" i="1" lang="en-US" sz="2800" u="none" strike="noStrike">
                <a:latin typeface="Times"/>
                <a:ea typeface="Times"/>
                <a:cs typeface="Times"/>
                <a:sym typeface="Times"/>
              </a:rPr>
              <a:t>t </a:t>
            </a:r>
            <a:r>
              <a:rPr b="0" i="0" lang="en-US" sz="2800" u="none" strike="noStrike">
                <a:latin typeface="Times"/>
                <a:ea typeface="Times"/>
                <a:cs typeface="Times"/>
                <a:sym typeface="Times"/>
              </a:rPr>
              <a:t>is decreased to make the system more tolerant to input variations and noise, then FMR increases. </a:t>
            </a:r>
            <a:endParaRPr/>
          </a:p>
          <a:p>
            <a:pPr indent="-342900" lvl="0" marL="342900" rtl="0" algn="l">
              <a:lnSpc>
                <a:spcPct val="150000"/>
              </a:lnSpc>
              <a:spcBef>
                <a:spcPts val="308"/>
              </a:spcBef>
              <a:spcAft>
                <a:spcPts val="0"/>
              </a:spcAft>
              <a:buClr>
                <a:schemeClr val="dk1"/>
              </a:buClr>
              <a:buSzPct val="100000"/>
              <a:buChar char="•"/>
            </a:pPr>
            <a:r>
              <a:rPr b="0" i="0" lang="en-US" sz="2800" u="none" strike="noStrike">
                <a:latin typeface="Times"/>
                <a:ea typeface="Times"/>
                <a:cs typeface="Times"/>
                <a:sym typeface="Times"/>
              </a:rPr>
              <a:t>On the other hand, if </a:t>
            </a:r>
            <a:r>
              <a:rPr b="0" i="1" lang="en-US" sz="2800" u="none" strike="noStrike">
                <a:latin typeface="Times"/>
                <a:ea typeface="Times"/>
                <a:cs typeface="Times"/>
                <a:sym typeface="Times"/>
              </a:rPr>
              <a:t>t </a:t>
            </a:r>
            <a:r>
              <a:rPr b="0" i="0" lang="en-US" sz="2800" u="none" strike="noStrike">
                <a:latin typeface="Times"/>
                <a:ea typeface="Times"/>
                <a:cs typeface="Times"/>
                <a:sym typeface="Times"/>
              </a:rPr>
              <a:t>is raised to make the system more secure, then FNMR increases accordingly. </a:t>
            </a:r>
            <a:endParaRPr sz="2800"/>
          </a:p>
          <a:p>
            <a:pPr indent="-231140" lvl="0" marL="342900" rtl="0" algn="l">
              <a:spcBef>
                <a:spcPts val="352"/>
              </a:spcBef>
              <a:spcAft>
                <a:spcPts val="0"/>
              </a:spcAft>
              <a:buClr>
                <a:schemeClr val="dk1"/>
              </a:buClr>
              <a:buSzPct val="1000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Receiver Operating Curve</a:t>
            </a:r>
            <a:endParaRPr/>
          </a:p>
        </p:txBody>
      </p:sp>
      <p:sp>
        <p:nvSpPr>
          <p:cNvPr id="739" name="Google Shape;739;p1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Suppose the integrals can be computed for any t.</a:t>
            </a:r>
            <a:endParaRPr/>
          </a:p>
          <a:p>
            <a:pPr indent="-342900" lvl="0" marL="342900" rtl="0" algn="l">
              <a:spcBef>
                <a:spcPts val="640"/>
              </a:spcBef>
              <a:spcAft>
                <a:spcPts val="0"/>
              </a:spcAft>
              <a:buClr>
                <a:schemeClr val="dk1"/>
              </a:buClr>
              <a:buSzPts val="3200"/>
              <a:buChar char="•"/>
            </a:pPr>
            <a:r>
              <a:rPr lang="en-US"/>
              <a:t>Then, FMR(t) and FNMR(t) give error rates when the match decision is made at some t</a:t>
            </a:r>
            <a:endParaRPr/>
          </a:p>
          <a:p>
            <a:pPr indent="-342900" lvl="0" marL="342900" rtl="0" algn="l">
              <a:spcBef>
                <a:spcPts val="640"/>
              </a:spcBef>
              <a:spcAft>
                <a:spcPts val="0"/>
              </a:spcAft>
              <a:buClr>
                <a:schemeClr val="dk1"/>
              </a:buClr>
              <a:buSzPts val="3200"/>
              <a:buChar char="•"/>
            </a:pPr>
            <a:r>
              <a:rPr lang="en-US"/>
              <a:t>These errors can be plotted against each other as a two dimensional curve</a:t>
            </a:r>
            <a:endParaRPr/>
          </a:p>
          <a:p>
            <a:pPr indent="-285750" lvl="1" marL="742950" rtl="0" algn="l">
              <a:spcBef>
                <a:spcPts val="560"/>
              </a:spcBef>
              <a:spcAft>
                <a:spcPts val="0"/>
              </a:spcAft>
              <a:buClr>
                <a:schemeClr val="dk1"/>
              </a:buClr>
              <a:buSzPts val="2800"/>
              <a:buChar char="–"/>
            </a:pPr>
            <a:r>
              <a:rPr lang="en-US"/>
              <a:t>ROC(t) = (FMR(t),FNMR(t))</a:t>
            </a:r>
            <a:endParaRPr/>
          </a:p>
          <a:p>
            <a:pPr indent="-342900" lvl="0" marL="342900" rtl="0" algn="l">
              <a:spcBef>
                <a:spcPts val="640"/>
              </a:spcBef>
              <a:spcAft>
                <a:spcPts val="0"/>
              </a:spcAft>
              <a:buClr>
                <a:schemeClr val="dk1"/>
              </a:buClr>
              <a:buSzPts val="3200"/>
              <a:buChar char="•"/>
            </a:pPr>
            <a:r>
              <a:rPr lang="en-US"/>
              <a:t>That is, FMR and FNMR behaviour is expressed in terms of ROC curve.</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ROC curve and FAR/FRR curve</a:t>
            </a:r>
            <a:endParaRPr/>
          </a:p>
        </p:txBody>
      </p:sp>
      <p:pic>
        <p:nvPicPr>
          <p:cNvPr id="745" name="Google Shape;745;p118"/>
          <p:cNvPicPr preferRelativeResize="0"/>
          <p:nvPr>
            <p:ph idx="1" type="body"/>
          </p:nvPr>
        </p:nvPicPr>
        <p:blipFill rotWithShape="1">
          <a:blip r:embed="rId3">
            <a:alphaModFix/>
          </a:blip>
          <a:srcRect b="0" l="0" r="0" t="0"/>
          <a:stretch/>
        </p:blipFill>
        <p:spPr>
          <a:xfrm>
            <a:off x="264570" y="1800226"/>
            <a:ext cx="8630394" cy="44100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ROC</a:t>
            </a:r>
            <a:endParaRPr/>
          </a:p>
        </p:txBody>
      </p:sp>
      <p:sp>
        <p:nvSpPr>
          <p:cNvPr id="751" name="Google Shape;751;p1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When t is set low, FMR is high and FNMR is low; conversely when t is high FNMR is high and FMR is low</a:t>
            </a:r>
            <a:endParaRPr/>
          </a:p>
          <a:p>
            <a:pPr indent="-342900" lvl="0" marL="342900" rtl="0" algn="l">
              <a:spcBef>
                <a:spcPts val="640"/>
              </a:spcBef>
              <a:spcAft>
                <a:spcPts val="0"/>
              </a:spcAft>
              <a:buClr>
                <a:schemeClr val="dk1"/>
              </a:buClr>
              <a:buSzPts val="3200"/>
              <a:buChar char="•"/>
            </a:pPr>
            <a:r>
              <a:rPr lang="en-US"/>
              <a:t>Thus the matcher can be operated using any threshold t which defines a point on ROC. This is known as Operating Point of the matcher.</a:t>
            </a:r>
            <a:endParaRPr/>
          </a:p>
          <a:p>
            <a:pPr indent="-342900" lvl="0" marL="342900" rtl="0" algn="l">
              <a:spcBef>
                <a:spcPts val="640"/>
              </a:spcBef>
              <a:spcAft>
                <a:spcPts val="0"/>
              </a:spcAft>
              <a:buClr>
                <a:schemeClr val="dk1"/>
              </a:buClr>
              <a:buSzPts val="3200"/>
              <a:buChar char="•"/>
            </a:pPr>
            <a:r>
              <a:rPr lang="en-US"/>
              <a:t>The operating point can be specified by choosing any one of t, FMR and FNMR.</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Variations of ROC</a:t>
            </a:r>
            <a:endParaRPr/>
          </a:p>
        </p:txBody>
      </p:sp>
      <p:sp>
        <p:nvSpPr>
          <p:cNvPr id="757" name="Google Shape;757;p120"/>
          <p:cNvSpPr txBox="1"/>
          <p:nvPr>
            <p:ph idx="1" type="body"/>
          </p:nvPr>
        </p:nvSpPr>
        <p:spPr>
          <a:xfrm>
            <a:off x="628650" y="1533525"/>
            <a:ext cx="7886700" cy="5029200"/>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lnSpc>
                <a:spcPct val="160000"/>
              </a:lnSpc>
              <a:spcBef>
                <a:spcPts val="0"/>
              </a:spcBef>
              <a:spcAft>
                <a:spcPts val="0"/>
              </a:spcAft>
              <a:buClr>
                <a:schemeClr val="dk1"/>
              </a:buClr>
              <a:buSzPct val="100000"/>
              <a:buChar char="•"/>
            </a:pPr>
            <a:r>
              <a:rPr lang="en-US"/>
              <a:t>There are number of variations of ROCs that are used expressing the information</a:t>
            </a:r>
            <a:endParaRPr/>
          </a:p>
          <a:p>
            <a:pPr indent="-342900" lvl="0" marL="342900" rtl="0" algn="l">
              <a:lnSpc>
                <a:spcPct val="160000"/>
              </a:lnSpc>
              <a:spcBef>
                <a:spcPts val="400"/>
              </a:spcBef>
              <a:spcAft>
                <a:spcPts val="0"/>
              </a:spcAft>
              <a:buClr>
                <a:schemeClr val="dk1"/>
              </a:buClr>
              <a:buSzPct val="100000"/>
              <a:buChar char="•"/>
            </a:pPr>
            <a:r>
              <a:rPr lang="en-US"/>
              <a:t>One way is already shown.</a:t>
            </a:r>
            <a:endParaRPr/>
          </a:p>
          <a:p>
            <a:pPr indent="-342900" lvl="0" marL="342900" rtl="0" algn="l">
              <a:lnSpc>
                <a:spcPct val="160000"/>
              </a:lnSpc>
              <a:spcBef>
                <a:spcPts val="400"/>
              </a:spcBef>
              <a:spcAft>
                <a:spcPts val="0"/>
              </a:spcAft>
              <a:buClr>
                <a:schemeClr val="dk1"/>
              </a:buClr>
              <a:buSzPct val="100000"/>
              <a:buChar char="•"/>
            </a:pPr>
            <a:r>
              <a:rPr lang="en-US"/>
              <a:t>Others can be obtained by plotting one or both the probabilities on a logarithmic scale.</a:t>
            </a:r>
            <a:endParaRPr/>
          </a:p>
          <a:p>
            <a:pPr indent="-342900" lvl="0" marL="342900" rtl="0" algn="l">
              <a:lnSpc>
                <a:spcPct val="160000"/>
              </a:lnSpc>
              <a:spcBef>
                <a:spcPts val="400"/>
              </a:spcBef>
              <a:spcAft>
                <a:spcPts val="0"/>
              </a:spcAft>
              <a:buClr>
                <a:schemeClr val="dk1"/>
              </a:buClr>
              <a:buSzPct val="100000"/>
              <a:buChar char="•"/>
            </a:pPr>
            <a:r>
              <a:rPr lang="en-US"/>
              <a:t>Sometimes one plots Correct Match Rate [ i.e 1-FNMR] against FMR. This is called </a:t>
            </a:r>
            <a:r>
              <a:rPr b="1" lang="en-US"/>
              <a:t>Detection Error Trade-off (DET) curve.</a:t>
            </a:r>
            <a:endParaRPr/>
          </a:p>
          <a:p>
            <a:pPr indent="-342900" lvl="0" marL="342900" rtl="0" algn="l">
              <a:lnSpc>
                <a:spcPct val="160000"/>
              </a:lnSpc>
              <a:spcBef>
                <a:spcPts val="400"/>
              </a:spcBef>
              <a:spcAft>
                <a:spcPts val="0"/>
              </a:spcAft>
              <a:buClr>
                <a:schemeClr val="dk1"/>
              </a:buClr>
              <a:buSzPct val="100000"/>
              <a:buChar char="•"/>
            </a:pPr>
            <a:r>
              <a:rPr lang="en-US"/>
              <a:t>Along y-axis we have [1-FNMR] which is correct detection rate and along x-axis we put FMR [False Alarm Rate]</a:t>
            </a:r>
            <a:endParaRPr/>
          </a:p>
          <a:p>
            <a:pPr indent="-342900" lvl="0" marL="342900" rtl="0" algn="l">
              <a:lnSpc>
                <a:spcPct val="160000"/>
              </a:lnSpc>
              <a:spcBef>
                <a:spcPts val="400"/>
              </a:spcBef>
              <a:spcAft>
                <a:spcPts val="0"/>
              </a:spcAft>
              <a:buClr>
                <a:schemeClr val="dk1"/>
              </a:buClr>
              <a:buSzPct val="100000"/>
              <a:buChar char="•"/>
            </a:pPr>
            <a:r>
              <a:rPr lang="en-US"/>
              <a:t>Detection rate goes to 1 when false alarm rate goes to 1..</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cxnSp>
        <p:nvCxnSpPr>
          <p:cNvPr id="763" name="Google Shape;763;p121"/>
          <p:cNvCxnSpPr/>
          <p:nvPr/>
        </p:nvCxnSpPr>
        <p:spPr>
          <a:xfrm flipH="1">
            <a:off x="2686050" y="1409700"/>
            <a:ext cx="14287" cy="3238500"/>
          </a:xfrm>
          <a:prstGeom prst="straightConnector1">
            <a:avLst/>
          </a:prstGeom>
          <a:noFill/>
          <a:ln cap="flat" cmpd="sng" w="9525">
            <a:solidFill>
              <a:schemeClr val="dk1"/>
            </a:solidFill>
            <a:prstDash val="solid"/>
            <a:round/>
            <a:headEnd len="sm" w="sm" type="none"/>
            <a:tailEnd len="sm" w="sm" type="none"/>
          </a:ln>
        </p:spPr>
      </p:cxnSp>
      <p:cxnSp>
        <p:nvCxnSpPr>
          <p:cNvPr id="764" name="Google Shape;764;p121"/>
          <p:cNvCxnSpPr/>
          <p:nvPr/>
        </p:nvCxnSpPr>
        <p:spPr>
          <a:xfrm>
            <a:off x="2686051" y="4629150"/>
            <a:ext cx="2793206" cy="0"/>
          </a:xfrm>
          <a:prstGeom prst="straightConnector1">
            <a:avLst/>
          </a:prstGeom>
          <a:noFill/>
          <a:ln cap="flat" cmpd="sng" w="9525">
            <a:solidFill>
              <a:schemeClr val="dk1"/>
            </a:solidFill>
            <a:prstDash val="solid"/>
            <a:round/>
            <a:headEnd len="sm" w="sm" type="none"/>
            <a:tailEnd len="sm" w="sm" type="none"/>
          </a:ln>
        </p:spPr>
      </p:cxnSp>
      <p:sp>
        <p:nvSpPr>
          <p:cNvPr id="765" name="Google Shape;765;p121"/>
          <p:cNvSpPr/>
          <p:nvPr/>
        </p:nvSpPr>
        <p:spPr>
          <a:xfrm>
            <a:off x="2700337" y="1933575"/>
            <a:ext cx="2185981" cy="2714607"/>
          </a:xfrm>
          <a:custGeom>
            <a:rect b="b" l="l" r="r" t="t"/>
            <a:pathLst>
              <a:path extrusionOk="0" h="2686050" w="2876550">
                <a:moveTo>
                  <a:pt x="0" y="2686050"/>
                </a:moveTo>
                <a:cubicBezTo>
                  <a:pt x="74612" y="1947862"/>
                  <a:pt x="149225" y="1209675"/>
                  <a:pt x="628650" y="762000"/>
                </a:cubicBezTo>
                <a:cubicBezTo>
                  <a:pt x="1108075" y="314325"/>
                  <a:pt x="2876550" y="0"/>
                  <a:pt x="2876550" y="0"/>
                </a:cubicBezTo>
                <a:lnTo>
                  <a:pt x="2876550" y="0"/>
                </a:ln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66" name="Google Shape;766;p121"/>
          <p:cNvSpPr txBox="1"/>
          <p:nvPr/>
        </p:nvSpPr>
        <p:spPr>
          <a:xfrm>
            <a:off x="3957638" y="4882616"/>
            <a:ext cx="137874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False Alarm Rate</a:t>
            </a:r>
            <a:endParaRPr/>
          </a:p>
        </p:txBody>
      </p:sp>
      <p:sp>
        <p:nvSpPr>
          <p:cNvPr id="767" name="Google Shape;767;p121"/>
          <p:cNvSpPr txBox="1"/>
          <p:nvPr/>
        </p:nvSpPr>
        <p:spPr>
          <a:xfrm>
            <a:off x="4572001" y="2352675"/>
            <a:ext cx="7643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 -&gt; -∞</a:t>
            </a:r>
            <a:endParaRPr/>
          </a:p>
        </p:txBody>
      </p:sp>
      <p:sp>
        <p:nvSpPr>
          <p:cNvPr id="768" name="Google Shape;768;p121"/>
          <p:cNvSpPr txBox="1"/>
          <p:nvPr/>
        </p:nvSpPr>
        <p:spPr>
          <a:xfrm>
            <a:off x="2807494" y="4201598"/>
            <a:ext cx="7643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 -&gt; ∞</a:t>
            </a:r>
            <a:endParaRPr/>
          </a:p>
        </p:txBody>
      </p:sp>
      <p:sp>
        <p:nvSpPr>
          <p:cNvPr id="769" name="Google Shape;769;p121"/>
          <p:cNvSpPr txBox="1"/>
          <p:nvPr/>
        </p:nvSpPr>
        <p:spPr>
          <a:xfrm>
            <a:off x="1100138" y="2754273"/>
            <a:ext cx="137874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Detection Rate</a:t>
            </a:r>
            <a:endParaRPr/>
          </a:p>
        </p:txBody>
      </p:sp>
      <p:sp>
        <p:nvSpPr>
          <p:cNvPr id="770" name="Google Shape;770;p121"/>
          <p:cNvSpPr txBox="1"/>
          <p:nvPr/>
        </p:nvSpPr>
        <p:spPr>
          <a:xfrm>
            <a:off x="2307432" y="1958459"/>
            <a:ext cx="242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771" name="Google Shape;771;p121"/>
          <p:cNvSpPr txBox="1"/>
          <p:nvPr/>
        </p:nvSpPr>
        <p:spPr>
          <a:xfrm>
            <a:off x="5236369" y="4697950"/>
            <a:ext cx="242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772" name="Google Shape;772;p121"/>
          <p:cNvSpPr txBox="1"/>
          <p:nvPr/>
        </p:nvSpPr>
        <p:spPr>
          <a:xfrm>
            <a:off x="2478882" y="4687371"/>
            <a:ext cx="242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3 IMAGES\MULTI BIOMETRICS.PNG" id="149" name="Google Shape;149;p23"/>
          <p:cNvPicPr preferRelativeResize="0"/>
          <p:nvPr>
            <p:ph idx="1" type="body"/>
          </p:nvPr>
        </p:nvPicPr>
        <p:blipFill rotWithShape="1">
          <a:blip r:embed="rId3">
            <a:alphaModFix/>
          </a:blip>
          <a:srcRect b="0" l="0" r="0" t="0"/>
          <a:stretch/>
        </p:blipFill>
        <p:spPr>
          <a:xfrm>
            <a:off x="1403648" y="620688"/>
            <a:ext cx="6048671" cy="578924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2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PCA</a:t>
            </a:r>
            <a:endParaRPr/>
          </a:p>
        </p:txBody>
      </p:sp>
      <p:sp>
        <p:nvSpPr>
          <p:cNvPr id="778" name="Google Shape;778;p12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pic>
        <p:nvPicPr>
          <p:cNvPr id="779" name="Google Shape;779;p122"/>
          <p:cNvPicPr preferRelativeResize="0"/>
          <p:nvPr/>
        </p:nvPicPr>
        <p:blipFill rotWithShape="1">
          <a:blip r:embed="rId3">
            <a:alphaModFix/>
          </a:blip>
          <a:srcRect b="0" l="0" r="0" t="0"/>
          <a:stretch/>
        </p:blipFill>
        <p:spPr>
          <a:xfrm>
            <a:off x="395537" y="332657"/>
            <a:ext cx="7704856" cy="50893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785" name="Google Shape;785;p1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PCA finds a new set of dimensions (or a set of basis of views) such that all the dimensions are orthogonal (and hence linearly independent) and ranked according to the variance of data along them. It means more important principle axis occurs first. (more important = more variance/more spread out data)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How does PCA work</a:t>
            </a:r>
            <a:endParaRPr/>
          </a:p>
        </p:txBody>
      </p:sp>
      <p:sp>
        <p:nvSpPr>
          <p:cNvPr id="791" name="Google Shape;791;p1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Calculate the covariance matrix X of data points.</a:t>
            </a:r>
            <a:endParaRPr/>
          </a:p>
          <a:p>
            <a:pPr indent="-342900" lvl="0" marL="342900" rtl="0" algn="l">
              <a:spcBef>
                <a:spcPts val="592"/>
              </a:spcBef>
              <a:spcAft>
                <a:spcPts val="0"/>
              </a:spcAft>
              <a:buClr>
                <a:schemeClr val="dk1"/>
              </a:buClr>
              <a:buSzPct val="100000"/>
              <a:buChar char="•"/>
            </a:pPr>
            <a:r>
              <a:rPr lang="en-US"/>
              <a:t>Calculate eigen vectors and corresponding eigen values.</a:t>
            </a:r>
            <a:endParaRPr/>
          </a:p>
          <a:p>
            <a:pPr indent="-342900" lvl="0" marL="342900" rtl="0" algn="l">
              <a:spcBef>
                <a:spcPts val="592"/>
              </a:spcBef>
              <a:spcAft>
                <a:spcPts val="0"/>
              </a:spcAft>
              <a:buClr>
                <a:schemeClr val="dk1"/>
              </a:buClr>
              <a:buSzPct val="100000"/>
              <a:buChar char="•"/>
            </a:pPr>
            <a:r>
              <a:rPr lang="en-US"/>
              <a:t>Sort the eigen vectors according to their eigen values in decreasing order.</a:t>
            </a:r>
            <a:endParaRPr/>
          </a:p>
          <a:p>
            <a:pPr indent="-342900" lvl="0" marL="342900" rtl="0" algn="l">
              <a:spcBef>
                <a:spcPts val="592"/>
              </a:spcBef>
              <a:spcAft>
                <a:spcPts val="0"/>
              </a:spcAft>
              <a:buClr>
                <a:schemeClr val="dk1"/>
              </a:buClr>
              <a:buSzPct val="100000"/>
              <a:buChar char="•"/>
            </a:pPr>
            <a:r>
              <a:rPr lang="en-US"/>
              <a:t>Choose first k eigen vectors and that will be the new k dimensions.</a:t>
            </a:r>
            <a:endParaRPr/>
          </a:p>
          <a:p>
            <a:pPr indent="-342900" lvl="0" marL="342900" rtl="0" algn="l">
              <a:spcBef>
                <a:spcPts val="592"/>
              </a:spcBef>
              <a:spcAft>
                <a:spcPts val="0"/>
              </a:spcAft>
              <a:buClr>
                <a:schemeClr val="dk1"/>
              </a:buClr>
              <a:buSzPct val="100000"/>
              <a:buChar char="•"/>
            </a:pPr>
            <a:r>
              <a:rPr lang="en-US"/>
              <a:t>Transform the original n dimensional data points into k dimensions.</a:t>
            </a:r>
            <a:endParaRPr/>
          </a:p>
          <a:p>
            <a:pPr indent="0" lvl="0" marL="0" rtl="0" algn="l">
              <a:spcBef>
                <a:spcPts val="592"/>
              </a:spcBef>
              <a:spcAft>
                <a:spcPts val="0"/>
              </a:spcAft>
              <a:buClr>
                <a:schemeClr val="dk1"/>
              </a:buClr>
              <a:buSzPct val="100000"/>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goal of PCA</a:t>
            </a:r>
            <a:endParaRPr/>
          </a:p>
        </p:txBody>
      </p:sp>
      <p:sp>
        <p:nvSpPr>
          <p:cNvPr id="797" name="Google Shape;797;p1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Find linearly independent dimensions (or basis of views) which can losslessly represent the data points.</a:t>
            </a:r>
            <a:endParaRPr/>
          </a:p>
          <a:p>
            <a:pPr indent="-342900" lvl="0" marL="342900" rtl="0" algn="l">
              <a:spcBef>
                <a:spcPts val="640"/>
              </a:spcBef>
              <a:spcAft>
                <a:spcPts val="0"/>
              </a:spcAft>
              <a:buClr>
                <a:schemeClr val="dk1"/>
              </a:buClr>
              <a:buSzPts val="3200"/>
              <a:buChar char="•"/>
            </a:pPr>
            <a:r>
              <a:rPr lang="en-US"/>
              <a:t>Those newly found dimensions should allow us to predict/reconstruct the original dimensions. The reconstruction/projection error should be minimized.</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Steps</a:t>
            </a:r>
            <a:endParaRPr/>
          </a:p>
        </p:txBody>
      </p:sp>
      <p:sp>
        <p:nvSpPr>
          <p:cNvPr id="803" name="Google Shape;803;p1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Standardize the data.</a:t>
            </a:r>
            <a:endParaRPr/>
          </a:p>
          <a:p>
            <a:pPr indent="-342900" lvl="0" marL="342900" rtl="0" algn="l">
              <a:spcBef>
                <a:spcPts val="544"/>
              </a:spcBef>
              <a:spcAft>
                <a:spcPts val="0"/>
              </a:spcAft>
              <a:buClr>
                <a:schemeClr val="dk1"/>
              </a:buClr>
              <a:buSzPct val="100000"/>
              <a:buChar char="•"/>
            </a:pPr>
            <a:r>
              <a:rPr lang="en-US"/>
              <a:t>Compute the covariance matrix of the features from the dataset.</a:t>
            </a:r>
            <a:endParaRPr/>
          </a:p>
          <a:p>
            <a:pPr indent="-342900" lvl="0" marL="342900" rtl="0" algn="l">
              <a:spcBef>
                <a:spcPts val="544"/>
              </a:spcBef>
              <a:spcAft>
                <a:spcPts val="0"/>
              </a:spcAft>
              <a:buClr>
                <a:schemeClr val="dk1"/>
              </a:buClr>
              <a:buSzPct val="100000"/>
              <a:buChar char="•"/>
            </a:pPr>
            <a:r>
              <a:rPr lang="en-US"/>
              <a:t>Perform eigendecompositon on the covariance matrix.</a:t>
            </a:r>
            <a:endParaRPr/>
          </a:p>
          <a:p>
            <a:pPr indent="-342900" lvl="0" marL="342900" rtl="0" algn="l">
              <a:spcBef>
                <a:spcPts val="544"/>
              </a:spcBef>
              <a:spcAft>
                <a:spcPts val="0"/>
              </a:spcAft>
              <a:buClr>
                <a:schemeClr val="dk1"/>
              </a:buClr>
              <a:buSzPct val="100000"/>
              <a:buChar char="•"/>
            </a:pPr>
            <a:r>
              <a:rPr lang="en-US"/>
              <a:t>Order the eigenvectors in decreasing order based on the magnitude of their corresponding eigenvalues.</a:t>
            </a:r>
            <a:endParaRPr/>
          </a:p>
          <a:p>
            <a:pPr indent="-342900" lvl="0" marL="342900" rtl="0" algn="l">
              <a:spcBef>
                <a:spcPts val="544"/>
              </a:spcBef>
              <a:spcAft>
                <a:spcPts val="0"/>
              </a:spcAft>
              <a:buClr>
                <a:schemeClr val="dk1"/>
              </a:buClr>
              <a:buSzPct val="100000"/>
              <a:buChar char="•"/>
            </a:pPr>
            <a:r>
              <a:rPr lang="en-US"/>
              <a:t>Determine k, the number of top principal components to select.</a:t>
            </a:r>
            <a:endParaRPr/>
          </a:p>
          <a:p>
            <a:pPr indent="-342900" lvl="0" marL="342900" rtl="0" algn="l">
              <a:spcBef>
                <a:spcPts val="544"/>
              </a:spcBef>
              <a:spcAft>
                <a:spcPts val="0"/>
              </a:spcAft>
              <a:buClr>
                <a:schemeClr val="dk1"/>
              </a:buClr>
              <a:buSzPct val="100000"/>
              <a:buChar char="•"/>
            </a:pPr>
            <a:r>
              <a:rPr lang="en-US"/>
              <a:t>Construct the projection matrix from the chosen number of top principal components.</a:t>
            </a:r>
            <a:endParaRPr/>
          </a:p>
          <a:p>
            <a:pPr indent="-342900" lvl="0" marL="342900" rtl="0" algn="l">
              <a:spcBef>
                <a:spcPts val="544"/>
              </a:spcBef>
              <a:spcAft>
                <a:spcPts val="0"/>
              </a:spcAft>
              <a:buClr>
                <a:schemeClr val="dk1"/>
              </a:buClr>
              <a:buSzPct val="100000"/>
              <a:buChar char="•"/>
            </a:pPr>
            <a:r>
              <a:rPr lang="en-US"/>
              <a:t>Compute the new k-dimensional feature space.</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1. Standardize the Dataset</a:t>
            </a:r>
            <a:br>
              <a:rPr b="1" lang="en-US"/>
            </a:br>
            <a:endParaRPr/>
          </a:p>
        </p:txBody>
      </p:sp>
      <p:pic>
        <p:nvPicPr>
          <p:cNvPr descr="Image for post" id="809" name="Google Shape;809;p127"/>
          <p:cNvPicPr preferRelativeResize="0"/>
          <p:nvPr>
            <p:ph idx="1" type="body"/>
          </p:nvPr>
        </p:nvPicPr>
        <p:blipFill rotWithShape="1">
          <a:blip r:embed="rId3">
            <a:alphaModFix/>
          </a:blip>
          <a:srcRect b="0" l="0" r="0" t="0"/>
          <a:stretch/>
        </p:blipFill>
        <p:spPr>
          <a:xfrm>
            <a:off x="2202690" y="3016252"/>
            <a:ext cx="3714750" cy="2257425"/>
          </a:xfrm>
          <a:prstGeom prst="rect">
            <a:avLst/>
          </a:prstGeom>
          <a:noFill/>
          <a:ln>
            <a:noFill/>
          </a:ln>
        </p:spPr>
      </p:pic>
      <p:sp>
        <p:nvSpPr>
          <p:cNvPr id="810" name="Google Shape;810;p127"/>
          <p:cNvSpPr/>
          <p:nvPr/>
        </p:nvSpPr>
        <p:spPr>
          <a:xfrm>
            <a:off x="701899" y="1690689"/>
            <a:ext cx="45720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292929"/>
                </a:solidFill>
                <a:latin typeface="Content"/>
                <a:ea typeface="Content"/>
                <a:cs typeface="Content"/>
                <a:sym typeface="Content"/>
              </a:rPr>
              <a:t>Assume we have the below dataset which has 4 features and a total of 5 training examples.</a:t>
            </a:r>
            <a:endParaRPr sz="1800">
              <a:solidFill>
                <a:schemeClr val="dk1"/>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816" name="Google Shape;816;p128"/>
          <p:cNvSpPr txBox="1"/>
          <p:nvPr>
            <p:ph idx="1" type="body"/>
          </p:nvPr>
        </p:nvSpPr>
        <p:spPr>
          <a:xfrm>
            <a:off x="251976" y="824249"/>
            <a:ext cx="7886700" cy="52625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First, we need to standardize the dataset and for that, we need to calculate the mean and standard deviation for each feature.</a:t>
            </a:r>
            <a:endParaRPr/>
          </a:p>
          <a:p>
            <a:pPr indent="-139700" lvl="0" marL="342900" rtl="0" algn="l">
              <a:spcBef>
                <a:spcPts val="640"/>
              </a:spcBef>
              <a:spcAft>
                <a:spcPts val="0"/>
              </a:spcAft>
              <a:buClr>
                <a:schemeClr val="dk1"/>
              </a:buClr>
              <a:buSzPts val="3200"/>
              <a:buNone/>
            </a:pPr>
            <a:r>
              <a:t/>
            </a:r>
            <a:endParaRPr/>
          </a:p>
        </p:txBody>
      </p:sp>
      <p:pic>
        <p:nvPicPr>
          <p:cNvPr descr="Image for post" id="817" name="Google Shape;817;p128"/>
          <p:cNvPicPr preferRelativeResize="0"/>
          <p:nvPr/>
        </p:nvPicPr>
        <p:blipFill rotWithShape="1">
          <a:blip r:embed="rId3">
            <a:alphaModFix/>
          </a:blip>
          <a:srcRect b="0" l="0" r="0" t="0"/>
          <a:stretch/>
        </p:blipFill>
        <p:spPr>
          <a:xfrm>
            <a:off x="3043438" y="3591368"/>
            <a:ext cx="1728788" cy="116348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square root of [ (1/N) times Sigma i=1 to N of (xi - mu)^2 ]" id="823" name="Google Shape;823;p129"/>
          <p:cNvPicPr preferRelativeResize="0"/>
          <p:nvPr>
            <p:ph idx="1" type="body"/>
          </p:nvPr>
        </p:nvPicPr>
        <p:blipFill rotWithShape="1">
          <a:blip r:embed="rId3">
            <a:alphaModFix/>
          </a:blip>
          <a:srcRect b="0" l="0" r="0" t="0"/>
          <a:stretch/>
        </p:blipFill>
        <p:spPr>
          <a:xfrm>
            <a:off x="1062507" y="2369714"/>
            <a:ext cx="1847062" cy="1747960"/>
          </a:xfrm>
          <a:prstGeom prst="rect">
            <a:avLst/>
          </a:prstGeom>
          <a:noFill/>
          <a:ln>
            <a:noFill/>
          </a:ln>
        </p:spPr>
      </p:pic>
      <p:pic>
        <p:nvPicPr>
          <p:cNvPr descr="Image for post" id="824" name="Google Shape;824;p129"/>
          <p:cNvPicPr preferRelativeResize="0"/>
          <p:nvPr/>
        </p:nvPicPr>
        <p:blipFill rotWithShape="1">
          <a:blip r:embed="rId4">
            <a:alphaModFix/>
          </a:blip>
          <a:srcRect b="0" l="0" r="0" t="0"/>
          <a:stretch/>
        </p:blipFill>
        <p:spPr>
          <a:xfrm>
            <a:off x="3574659" y="2455058"/>
            <a:ext cx="4622006" cy="113347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830" name="Google Shape;830;p130"/>
          <p:cNvSpPr txBox="1"/>
          <p:nvPr>
            <p:ph idx="1" type="body"/>
          </p:nvPr>
        </p:nvSpPr>
        <p:spPr>
          <a:xfrm>
            <a:off x="1257300" y="1009762"/>
            <a:ext cx="7886700" cy="43513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After applying the formula for each feature in the dataset is transformed as below:</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descr="Image for post" id="831" name="Google Shape;831;p130"/>
          <p:cNvPicPr preferRelativeResize="0"/>
          <p:nvPr/>
        </p:nvPicPr>
        <p:blipFill rotWithShape="1">
          <a:blip r:embed="rId3">
            <a:alphaModFix/>
          </a:blip>
          <a:srcRect b="0" l="0" r="0" t="0"/>
          <a:stretch/>
        </p:blipFill>
        <p:spPr>
          <a:xfrm>
            <a:off x="1856134" y="2075768"/>
            <a:ext cx="3707606" cy="22193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Calculate the covariance matrix for the whole dataset</a:t>
            </a:r>
            <a:br>
              <a:rPr b="1" lang="en-US"/>
            </a:br>
            <a:endParaRPr/>
          </a:p>
        </p:txBody>
      </p:sp>
      <p:pic>
        <p:nvPicPr>
          <p:cNvPr descr="Image for post" id="837" name="Google Shape;837;p131"/>
          <p:cNvPicPr preferRelativeResize="0"/>
          <p:nvPr>
            <p:ph idx="1" type="body"/>
          </p:nvPr>
        </p:nvPicPr>
        <p:blipFill rotWithShape="1">
          <a:blip r:embed="rId3">
            <a:alphaModFix/>
          </a:blip>
          <a:srcRect b="0" l="0" r="0" t="0"/>
          <a:stretch/>
        </p:blipFill>
        <p:spPr>
          <a:xfrm>
            <a:off x="2503885" y="2253803"/>
            <a:ext cx="4136231" cy="29190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Multi-sensor systems</a:t>
            </a:r>
            <a:endParaRPr/>
          </a:p>
        </p:txBody>
      </p:sp>
      <p:sp>
        <p:nvSpPr>
          <p:cNvPr id="155" name="Google Shape;155;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In these systems, a single biometric trait is imaged or captured using multiple sensors in order to extract diverse information. </a:t>
            </a:r>
            <a:endParaRPr/>
          </a:p>
          <a:p>
            <a:pPr indent="-342900" lvl="0" marL="342900" rtl="0" algn="l">
              <a:spcBef>
                <a:spcPts val="592"/>
              </a:spcBef>
              <a:spcAft>
                <a:spcPts val="0"/>
              </a:spcAft>
              <a:buClr>
                <a:schemeClr val="dk1"/>
              </a:buClr>
              <a:buSzPct val="100000"/>
              <a:buChar char="•"/>
            </a:pPr>
            <a:r>
              <a:rPr lang="en-US"/>
              <a:t>For example, a system may record the </a:t>
            </a:r>
            <a:r>
              <a:rPr lang="en-US">
                <a:solidFill>
                  <a:srgbClr val="FF0000"/>
                </a:solidFill>
              </a:rPr>
              <a:t>two-dimensional texture c</a:t>
            </a:r>
            <a:r>
              <a:rPr lang="en-US"/>
              <a:t>ontent of a person’s face using a CCD camera and the </a:t>
            </a:r>
            <a:r>
              <a:rPr lang="en-US">
                <a:solidFill>
                  <a:srgbClr val="FF0000"/>
                </a:solidFill>
              </a:rPr>
              <a:t>three-dimensional surface shape (also called the depth or range image) of the face using a range sensor </a:t>
            </a:r>
            <a:r>
              <a:rPr lang="en-US"/>
              <a:t>in order to perform authentication (see Figure 6.3)</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32"/>
          <p:cNvSpPr txBox="1"/>
          <p:nvPr>
            <p:ph type="title"/>
          </p:nvPr>
        </p:nvSpPr>
        <p:spPr>
          <a:xfrm>
            <a:off x="788194" y="1"/>
            <a:ext cx="7886700" cy="132556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843" name="Google Shape;843;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covariance matrix for the given dataset will be calculated as below</a:t>
            </a:r>
            <a:endParaRPr/>
          </a:p>
          <a:p>
            <a:pPr indent="-139700" lvl="0" marL="342900" rtl="0" algn="l">
              <a:spcBef>
                <a:spcPts val="640"/>
              </a:spcBef>
              <a:spcAft>
                <a:spcPts val="0"/>
              </a:spcAft>
              <a:buClr>
                <a:schemeClr val="dk1"/>
              </a:buClr>
              <a:buSzPts val="3200"/>
              <a:buNone/>
            </a:pPr>
            <a:r>
              <a:t/>
            </a:r>
            <a:endParaRPr/>
          </a:p>
        </p:txBody>
      </p:sp>
      <p:pic>
        <p:nvPicPr>
          <p:cNvPr descr="Image for post" id="844" name="Google Shape;844;p132"/>
          <p:cNvPicPr preferRelativeResize="0"/>
          <p:nvPr/>
        </p:nvPicPr>
        <p:blipFill rotWithShape="1">
          <a:blip r:embed="rId3">
            <a:alphaModFix/>
          </a:blip>
          <a:srcRect b="0" l="0" r="0" t="0"/>
          <a:stretch/>
        </p:blipFill>
        <p:spPr>
          <a:xfrm>
            <a:off x="1478622" y="2857165"/>
            <a:ext cx="4614863" cy="186690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850" name="Google Shape;850;p1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Since we have standardized the dataset, so the </a:t>
            </a:r>
            <a:r>
              <a:rPr b="1" lang="en-US"/>
              <a:t>mean for each feature is 0</a:t>
            </a:r>
            <a:r>
              <a:rPr lang="en-US"/>
              <a:t> and the standard deviation is 1.</a:t>
            </a:r>
            <a:endParaRPr/>
          </a:p>
          <a:p>
            <a:pPr indent="-342900" lvl="0" marL="342900" rtl="0" algn="l">
              <a:spcBef>
                <a:spcPts val="544"/>
              </a:spcBef>
              <a:spcAft>
                <a:spcPts val="0"/>
              </a:spcAft>
              <a:buClr>
                <a:schemeClr val="dk1"/>
              </a:buClr>
              <a:buSzPct val="100000"/>
              <a:buChar char="•"/>
            </a:pPr>
            <a:r>
              <a:rPr lang="en-US"/>
              <a:t>var(f1) = ((-1.0-0)² + (0.33-0)² + (-1.0-0)² +(0.33–0)² +(1.33–0)²)/5</a:t>
            </a:r>
            <a:br>
              <a:rPr lang="en-US"/>
            </a:br>
            <a:r>
              <a:rPr b="1" lang="en-US"/>
              <a:t>var (f1) = 0.8</a:t>
            </a:r>
            <a:endParaRPr/>
          </a:p>
          <a:p>
            <a:pPr indent="-342900" lvl="0" marL="342900" rtl="0" algn="l">
              <a:spcBef>
                <a:spcPts val="544"/>
              </a:spcBef>
              <a:spcAft>
                <a:spcPts val="0"/>
              </a:spcAft>
              <a:buClr>
                <a:schemeClr val="dk1"/>
              </a:buClr>
              <a:buSzPct val="100000"/>
              <a:buChar char="•"/>
            </a:pPr>
            <a:r>
              <a:rPr lang="en-US"/>
              <a:t>cov(f1,f2) =</a:t>
            </a:r>
            <a:br>
              <a:rPr lang="en-US"/>
            </a:br>
            <a:r>
              <a:rPr lang="en-US"/>
              <a:t>((-1.0–0)*(-0.632456-0) +</a:t>
            </a:r>
            <a:br>
              <a:rPr lang="en-US"/>
            </a:br>
            <a:r>
              <a:rPr lang="en-US"/>
              <a:t>(0.33–0)*(1.264911-0) +</a:t>
            </a:r>
            <a:br>
              <a:rPr lang="en-US"/>
            </a:br>
            <a:r>
              <a:rPr lang="en-US"/>
              <a:t>(-1.0–0)* (0.632456-0)+</a:t>
            </a:r>
            <a:br>
              <a:rPr lang="en-US"/>
            </a:br>
            <a:r>
              <a:rPr lang="en-US"/>
              <a:t>(0.33–0)*(0.000000 -0)+</a:t>
            </a:r>
            <a:br>
              <a:rPr lang="en-US"/>
            </a:br>
            <a:r>
              <a:rPr lang="en-US"/>
              <a:t>(1.33–0)*(-1.264911–0))/5</a:t>
            </a:r>
            <a:br>
              <a:rPr lang="en-US"/>
            </a:br>
            <a:r>
              <a:rPr b="1" lang="en-US"/>
              <a:t>cov(f1,f2 = -0.25298</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856" name="Google Shape;856;p1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the similar way be can calculate the other covariances and which will result in the below covariance matrix</a:t>
            </a:r>
            <a:endParaRPr/>
          </a:p>
          <a:p>
            <a:pPr indent="0" lvl="0" marL="0" rtl="0" algn="l">
              <a:spcBef>
                <a:spcPts val="640"/>
              </a:spcBef>
              <a:spcAft>
                <a:spcPts val="0"/>
              </a:spcAft>
              <a:buClr>
                <a:schemeClr val="dk1"/>
              </a:buClr>
              <a:buSzPts val="3200"/>
              <a:buNone/>
            </a:pPr>
            <a:r>
              <a:t/>
            </a:r>
            <a:endParaRPr/>
          </a:p>
        </p:txBody>
      </p:sp>
      <p:pic>
        <p:nvPicPr>
          <p:cNvPr descr="Image for post" id="857" name="Google Shape;857;p134"/>
          <p:cNvPicPr preferRelativeResize="0"/>
          <p:nvPr/>
        </p:nvPicPr>
        <p:blipFill rotWithShape="1">
          <a:blip r:embed="rId3">
            <a:alphaModFix/>
          </a:blip>
          <a:srcRect b="0" l="0" r="0" t="0"/>
          <a:stretch/>
        </p:blipFill>
        <p:spPr>
          <a:xfrm>
            <a:off x="1478623" y="3351504"/>
            <a:ext cx="4622006" cy="18764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Calculate eigenvalues and eigen vectors.</a:t>
            </a:r>
            <a:br>
              <a:rPr b="1" lang="en-US"/>
            </a:br>
            <a:endParaRPr/>
          </a:p>
        </p:txBody>
      </p:sp>
      <p:sp>
        <p:nvSpPr>
          <p:cNvPr id="863" name="Google Shape;863;p1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An </a:t>
            </a:r>
            <a:r>
              <a:rPr b="1" lang="en-US"/>
              <a:t>eigenvector</a:t>
            </a:r>
            <a:r>
              <a:rPr lang="en-US"/>
              <a:t> is a nonzero vector that changes at most by a scalar factor when that linear transformation is applied to it. The corresponding </a:t>
            </a:r>
            <a:r>
              <a:rPr b="1" lang="en-US"/>
              <a:t>eigenvalue</a:t>
            </a:r>
            <a:r>
              <a:rPr lang="en-US"/>
              <a:t> is the factor by which the eigenvector is scaled.</a:t>
            </a:r>
            <a:endParaRPr/>
          </a:p>
          <a:p>
            <a:pPr indent="0" lvl="0" marL="0" rtl="0" algn="l">
              <a:spcBef>
                <a:spcPts val="592"/>
              </a:spcBef>
              <a:spcAft>
                <a:spcPts val="0"/>
              </a:spcAft>
              <a:buClr>
                <a:schemeClr val="dk1"/>
              </a:buClr>
              <a:buSzPct val="100000"/>
              <a:buNone/>
            </a:pPr>
            <a:r>
              <a:rPr lang="en-US"/>
              <a:t>Let A be a square matrix (in our case the covariance matrix), ν a vector and λ a scalar that satisfies Aν = λν, then λ is called eigenvalue associated with eigenvector ν of A.</a:t>
            </a:r>
            <a:br>
              <a:rPr lang="en-US"/>
            </a:br>
            <a:r>
              <a:rPr lang="en-US"/>
              <a:t>Rearranging the above equation,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869" name="Google Shape;869;p136"/>
          <p:cNvSpPr txBox="1"/>
          <p:nvPr>
            <p:ph idx="1" type="body"/>
          </p:nvPr>
        </p:nvSpPr>
        <p:spPr>
          <a:xfrm>
            <a:off x="705923" y="1683957"/>
            <a:ext cx="7886700" cy="43513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Aν-λν =0 ; (A-λI)ν = 0</a:t>
            </a:r>
            <a:endParaRPr/>
          </a:p>
          <a:p>
            <a:pPr indent="-342900" lvl="0" marL="342900" rtl="0" algn="l">
              <a:spcBef>
                <a:spcPts val="640"/>
              </a:spcBef>
              <a:spcAft>
                <a:spcPts val="0"/>
              </a:spcAft>
              <a:buClr>
                <a:schemeClr val="dk1"/>
              </a:buClr>
              <a:buSzPts val="3200"/>
              <a:buChar char="•"/>
            </a:pPr>
            <a:r>
              <a:rPr lang="en-US"/>
              <a:t>Since we have already know ν is a non- zero vector, only way this equation can be equal to zero, if</a:t>
            </a:r>
            <a:endParaRPr/>
          </a:p>
          <a:p>
            <a:pPr indent="-342900" lvl="0" marL="342900" rtl="0" algn="l">
              <a:spcBef>
                <a:spcPts val="640"/>
              </a:spcBef>
              <a:spcAft>
                <a:spcPts val="0"/>
              </a:spcAft>
              <a:buClr>
                <a:schemeClr val="dk1"/>
              </a:buClr>
              <a:buSzPts val="3200"/>
              <a:buChar char="•"/>
            </a:pPr>
            <a:r>
              <a:rPr lang="en-US"/>
              <a:t>det(A-λI) = 0</a:t>
            </a:r>
            <a:endParaRPr/>
          </a:p>
          <a:p>
            <a:pPr indent="0" lvl="0" marL="0" rtl="0" algn="l">
              <a:spcBef>
                <a:spcPts val="640"/>
              </a:spcBef>
              <a:spcAft>
                <a:spcPts val="0"/>
              </a:spcAft>
              <a:buClr>
                <a:schemeClr val="dk1"/>
              </a:buClr>
              <a:buSzPts val="3200"/>
              <a:buNone/>
            </a:pPr>
            <a:r>
              <a:t/>
            </a:r>
            <a:endParaRPr/>
          </a:p>
        </p:txBody>
      </p:sp>
      <p:pic>
        <p:nvPicPr>
          <p:cNvPr descr="Image for post" id="870" name="Google Shape;870;p136"/>
          <p:cNvPicPr preferRelativeResize="0"/>
          <p:nvPr/>
        </p:nvPicPr>
        <p:blipFill rotWithShape="1">
          <a:blip r:embed="rId3">
            <a:alphaModFix/>
          </a:blip>
          <a:srcRect b="0" l="0" r="0" t="0"/>
          <a:stretch/>
        </p:blipFill>
        <p:spPr>
          <a:xfrm>
            <a:off x="2214546" y="4500570"/>
            <a:ext cx="4629150" cy="186690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876" name="Google Shape;876;p1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Solving the above equation = 0</a:t>
            </a:r>
            <a:endParaRPr/>
          </a:p>
          <a:p>
            <a:pPr indent="-342900" lvl="0" marL="342900" rtl="0" algn="l">
              <a:spcBef>
                <a:spcPts val="640"/>
              </a:spcBef>
              <a:spcAft>
                <a:spcPts val="0"/>
              </a:spcAft>
              <a:buClr>
                <a:schemeClr val="dk1"/>
              </a:buClr>
              <a:buSzPts val="3200"/>
              <a:buChar char="•"/>
            </a:pPr>
            <a:r>
              <a:rPr b="1" i="1" lang="en-US"/>
              <a:t>λ = 2.51579324 , 1.0652885 , 0.39388704 , 0.02503121</a:t>
            </a:r>
            <a:endParaRPr/>
          </a:p>
          <a:p>
            <a:pPr indent="0" lvl="0" marL="0" rtl="0" algn="l">
              <a:spcBef>
                <a:spcPts val="640"/>
              </a:spcBef>
              <a:spcAft>
                <a:spcPts val="0"/>
              </a:spcAft>
              <a:buClr>
                <a:schemeClr val="dk1"/>
              </a:buClr>
              <a:buSzPts val="3200"/>
              <a:buNone/>
            </a:pPr>
            <a:r>
              <a:rPr b="1" lang="en-US"/>
              <a:t>Eigenvectors:</a:t>
            </a:r>
            <a:endParaRPr/>
          </a:p>
          <a:p>
            <a:pPr indent="0" lvl="0" marL="0" rtl="0" algn="l">
              <a:spcBef>
                <a:spcPts val="640"/>
              </a:spcBef>
              <a:spcAft>
                <a:spcPts val="0"/>
              </a:spcAft>
              <a:buClr>
                <a:schemeClr val="dk1"/>
              </a:buClr>
              <a:buSzPts val="3200"/>
              <a:buNone/>
            </a:pPr>
            <a:r>
              <a:rPr lang="en-US"/>
              <a:t>Solving the (A-λI)ν = 0 equation for ν vector with different λ values:</a:t>
            </a:r>
            <a:endParaRPr/>
          </a:p>
          <a:p>
            <a:pPr indent="0" lvl="0" marL="0" rtl="0" algn="l">
              <a:spcBef>
                <a:spcPts val="640"/>
              </a:spcBef>
              <a:spcAft>
                <a:spcPts val="0"/>
              </a:spcAft>
              <a:buClr>
                <a:schemeClr val="dk1"/>
              </a:buClr>
              <a:buSzPts val="3200"/>
              <a:buNone/>
            </a:pPr>
            <a:r>
              <a:t/>
            </a:r>
            <a:endParaRPr/>
          </a:p>
        </p:txBody>
      </p:sp>
      <p:pic>
        <p:nvPicPr>
          <p:cNvPr descr="Image for post" id="877" name="Google Shape;877;p137"/>
          <p:cNvPicPr preferRelativeResize="0"/>
          <p:nvPr/>
        </p:nvPicPr>
        <p:blipFill rotWithShape="1">
          <a:blip r:embed="rId3">
            <a:alphaModFix/>
          </a:blip>
          <a:srcRect b="0" l="0" r="0" t="0"/>
          <a:stretch/>
        </p:blipFill>
        <p:spPr>
          <a:xfrm>
            <a:off x="2786050" y="4857760"/>
            <a:ext cx="5012330" cy="158813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883" name="Google Shape;883;p1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For λ = </a:t>
            </a:r>
            <a:r>
              <a:rPr i="1" lang="en-US"/>
              <a:t>2.51579324, solving the above equation using Cramer's rule, the values for v vector are</a:t>
            </a:r>
            <a:endParaRPr/>
          </a:p>
          <a:p>
            <a:pPr indent="-342900" lvl="0" marL="342900" rtl="0" algn="l">
              <a:spcBef>
                <a:spcPts val="640"/>
              </a:spcBef>
              <a:spcAft>
                <a:spcPts val="0"/>
              </a:spcAft>
              <a:buClr>
                <a:schemeClr val="dk1"/>
              </a:buClr>
              <a:buSzPts val="3200"/>
              <a:buChar char="•"/>
            </a:pPr>
            <a:r>
              <a:rPr i="1" lang="en-US"/>
              <a:t>v1 = 0.16195986</a:t>
            </a:r>
            <a:br>
              <a:rPr i="1" lang="en-US"/>
            </a:br>
            <a:r>
              <a:rPr i="1" lang="en-US"/>
              <a:t>v2 = -0.52404813</a:t>
            </a:r>
            <a:br>
              <a:rPr i="1" lang="en-US"/>
            </a:br>
            <a:r>
              <a:rPr i="1" lang="en-US"/>
              <a:t>v3 = -0.58589647</a:t>
            </a:r>
            <a:br>
              <a:rPr i="1" lang="en-US"/>
            </a:br>
            <a:r>
              <a:rPr i="1" lang="en-US"/>
              <a:t>v4 = -0.59654663</a:t>
            </a:r>
            <a:endParaRPr/>
          </a:p>
          <a:p>
            <a:pPr indent="-342900" lvl="0" marL="342900" rtl="0" algn="l">
              <a:spcBef>
                <a:spcPts val="640"/>
              </a:spcBef>
              <a:spcAft>
                <a:spcPts val="0"/>
              </a:spcAft>
              <a:buClr>
                <a:schemeClr val="dk1"/>
              </a:buClr>
              <a:buSzPts val="3200"/>
              <a:buChar char="•"/>
            </a:pPr>
            <a:r>
              <a:rPr lang="en-US">
                <a:latin typeface="Arial"/>
                <a:ea typeface="Arial"/>
                <a:cs typeface="Arial"/>
                <a:sym typeface="Arial"/>
              </a:rPr>
              <a:t>eigenvectors(4 * 4 matrix) </a:t>
            </a:r>
            <a:endParaRPr/>
          </a:p>
          <a:p>
            <a:pPr indent="-139700" lvl="0" marL="342900" rtl="0" algn="l">
              <a:spcBef>
                <a:spcPts val="640"/>
              </a:spcBef>
              <a:spcAft>
                <a:spcPts val="0"/>
              </a:spcAft>
              <a:buClr>
                <a:schemeClr val="dk1"/>
              </a:buClr>
              <a:buSzPts val="3200"/>
              <a:buNone/>
            </a:pPr>
            <a:r>
              <a:t/>
            </a:r>
            <a:endParaRPr/>
          </a:p>
        </p:txBody>
      </p:sp>
      <p:sp>
        <p:nvSpPr>
          <p:cNvPr id="884" name="Google Shape;884;p138"/>
          <p:cNvSpPr/>
          <p:nvPr/>
        </p:nvSpPr>
        <p:spPr>
          <a:xfrm>
            <a:off x="0" y="-587008"/>
            <a:ext cx="11952054" cy="163121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92929"/>
              </a:buClr>
              <a:buSzPts val="1500"/>
              <a:buFont typeface="Content"/>
              <a:buNone/>
            </a:pPr>
            <a:r>
              <a:rPr b="0" i="0" lang="en-US" sz="1500" u="none" cap="none" strike="noStrike">
                <a:solidFill>
                  <a:srgbClr val="292929"/>
                </a:solidFill>
                <a:latin typeface="Content"/>
                <a:ea typeface="Content"/>
                <a:cs typeface="Content"/>
                <a:sym typeface="Content"/>
              </a:rPr>
              <a:t>Going by the same approach, we can calculate the eigen vectors for the other eigen values. We can from a matrix using the eigen vectors.</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endParaRPr b="0" i="0" sz="6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700"/>
              <a:buFont typeface="Arial"/>
              <a:buNone/>
            </a:pPr>
            <a:r>
              <a:rPr b="0" i="0" lang="en-US" sz="6700" u="none" cap="none" strike="noStrike">
                <a:solidFill>
                  <a:schemeClr val="dk1"/>
                </a:solidFill>
                <a:latin typeface="Arial"/>
                <a:ea typeface="Arial"/>
                <a:cs typeface="Arial"/>
                <a:sym typeface="Arial"/>
              </a:rPr>
              <a:t>                           </a:t>
            </a:r>
            <a:endParaRPr/>
          </a:p>
        </p:txBody>
      </p:sp>
      <p:pic>
        <p:nvPicPr>
          <p:cNvPr descr="Image for post" id="885" name="Google Shape;885;p138"/>
          <p:cNvPicPr preferRelativeResize="0"/>
          <p:nvPr/>
        </p:nvPicPr>
        <p:blipFill rotWithShape="1">
          <a:blip r:embed="rId3">
            <a:alphaModFix/>
          </a:blip>
          <a:srcRect b="0" l="0" r="0" t="0"/>
          <a:stretch/>
        </p:blipFill>
        <p:spPr>
          <a:xfrm>
            <a:off x="116682" y="-814388"/>
            <a:ext cx="2721769" cy="1066801"/>
          </a:xfrm>
          <a:prstGeom prst="rect">
            <a:avLst/>
          </a:prstGeom>
          <a:noFill/>
          <a:ln>
            <a:noFill/>
          </a:ln>
        </p:spPr>
      </p:pic>
      <p:pic>
        <p:nvPicPr>
          <p:cNvPr descr="Image for post" id="886" name="Google Shape;886;p138"/>
          <p:cNvPicPr preferRelativeResize="0"/>
          <p:nvPr/>
        </p:nvPicPr>
        <p:blipFill rotWithShape="1">
          <a:blip r:embed="rId4">
            <a:alphaModFix/>
          </a:blip>
          <a:srcRect b="0" l="0" r="0" t="0"/>
          <a:stretch/>
        </p:blipFill>
        <p:spPr>
          <a:xfrm>
            <a:off x="3588528" y="5034601"/>
            <a:ext cx="2721769" cy="10668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892" name="Google Shape;892;p1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Clr>
                <a:schemeClr val="dk1"/>
              </a:buClr>
              <a:buSzPct val="100000"/>
              <a:buNone/>
            </a:pPr>
            <a:r>
              <a:rPr b="1" i="1" lang="en-US"/>
              <a:t>4. </a:t>
            </a:r>
            <a:r>
              <a:rPr b="1" lang="en-US"/>
              <a:t>Sort eigenvalues and their corresponding eigenvectors.</a:t>
            </a:r>
            <a:endParaRPr/>
          </a:p>
          <a:p>
            <a:pPr indent="0" lvl="0" marL="0" rtl="0" algn="l">
              <a:spcBef>
                <a:spcPts val="544"/>
              </a:spcBef>
              <a:spcAft>
                <a:spcPts val="0"/>
              </a:spcAft>
              <a:buClr>
                <a:schemeClr val="dk1"/>
              </a:buClr>
              <a:buSzPct val="100000"/>
              <a:buNone/>
            </a:pPr>
            <a:r>
              <a:rPr lang="en-US"/>
              <a:t>Since eigenvalues are already sorted in this case so no need to sort them again.</a:t>
            </a:r>
            <a:endParaRPr/>
          </a:p>
          <a:p>
            <a:pPr indent="0" lvl="0" marL="0" rtl="0" algn="l">
              <a:spcBef>
                <a:spcPts val="544"/>
              </a:spcBef>
              <a:spcAft>
                <a:spcPts val="0"/>
              </a:spcAft>
              <a:buClr>
                <a:schemeClr val="dk1"/>
              </a:buClr>
              <a:buSzPct val="100000"/>
              <a:buNone/>
            </a:pPr>
            <a:r>
              <a:rPr b="1" i="1" lang="en-US"/>
              <a:t>5. </a:t>
            </a:r>
            <a:r>
              <a:rPr b="1" lang="en-US"/>
              <a:t>Pick k eigenvalues and form a matrix of eigenvectors</a:t>
            </a:r>
            <a:endParaRPr/>
          </a:p>
          <a:p>
            <a:pPr indent="0" lvl="0" marL="0" rtl="0" algn="l">
              <a:spcBef>
                <a:spcPts val="544"/>
              </a:spcBef>
              <a:spcAft>
                <a:spcPts val="0"/>
              </a:spcAft>
              <a:buClr>
                <a:schemeClr val="dk1"/>
              </a:buClr>
              <a:buSzPct val="100000"/>
              <a:buNone/>
            </a:pPr>
            <a:r>
              <a:rPr lang="en-US"/>
              <a:t>if we choose the top 2 eigenvectors, the matrix will look like this:</a:t>
            </a:r>
            <a:endParaRPr/>
          </a:p>
          <a:p>
            <a:pPr indent="0" lvl="0" marL="0" rtl="0" algn="l">
              <a:spcBef>
                <a:spcPts val="544"/>
              </a:spcBef>
              <a:spcAft>
                <a:spcPts val="0"/>
              </a:spcAft>
              <a:buClr>
                <a:srgbClr val="292929"/>
              </a:buClr>
              <a:buSzPct val="177777"/>
              <a:buNone/>
            </a:pPr>
            <a:r>
              <a:rPr lang="en-US">
                <a:solidFill>
                  <a:srgbClr val="292929"/>
                </a:solidFill>
                <a:latin typeface="Content"/>
                <a:ea typeface="Content"/>
                <a:cs typeface="Content"/>
                <a:sym typeface="Content"/>
              </a:rPr>
              <a:t>If we choose the top 2 eigenvectors, the matrix will look like this:</a:t>
            </a:r>
            <a:endParaRPr sz="1800"/>
          </a:p>
          <a:p>
            <a:pPr indent="0" lvl="0" marL="0" rtl="0" algn="l">
              <a:spcBef>
                <a:spcPts val="544"/>
              </a:spcBef>
              <a:spcAft>
                <a:spcPts val="0"/>
              </a:spcAft>
              <a:buClr>
                <a:schemeClr val="dk1"/>
              </a:buClr>
              <a:buSzPct val="100000"/>
              <a:buNone/>
            </a:pPr>
            <a:r>
              <a:rPr lang="en-US">
                <a:latin typeface="Arial"/>
                <a:ea typeface="Arial"/>
                <a:cs typeface="Arial"/>
                <a:sym typeface="Arial"/>
              </a:rPr>
              <a:t>Top 2 eigenvectors(4*2 matrix) </a:t>
            </a:r>
            <a:endParaRPr/>
          </a:p>
          <a:p>
            <a:pPr indent="0" lvl="0" marL="0" rtl="0" algn="l">
              <a:spcBef>
                <a:spcPts val="544"/>
              </a:spcBef>
              <a:spcAft>
                <a:spcPts val="0"/>
              </a:spcAft>
              <a:buClr>
                <a:schemeClr val="dk1"/>
              </a:buClr>
              <a:buSzPct val="100000"/>
              <a:buNone/>
            </a:pPr>
            <a:r>
              <a:t/>
            </a:r>
            <a:endParaRPr/>
          </a:p>
          <a:p>
            <a:pPr indent="-170180" lvl="0" marL="342900" rtl="0" algn="l">
              <a:spcBef>
                <a:spcPts val="544"/>
              </a:spcBef>
              <a:spcAft>
                <a:spcPts val="0"/>
              </a:spcAft>
              <a:buClr>
                <a:schemeClr val="dk1"/>
              </a:buClr>
              <a:buSzPct val="100000"/>
              <a:buNone/>
            </a:pPr>
            <a:r>
              <a:t/>
            </a:r>
            <a:endParaRPr/>
          </a:p>
        </p:txBody>
      </p:sp>
      <p:sp>
        <p:nvSpPr>
          <p:cNvPr id="893" name="Google Shape;893;p139"/>
          <p:cNvSpPr/>
          <p:nvPr/>
        </p:nvSpPr>
        <p:spPr>
          <a:xfrm>
            <a:off x="1" y="-415290"/>
            <a:ext cx="1976503" cy="1287781"/>
          </a:xfrm>
          <a:prstGeom prst="rect">
            <a:avLst/>
          </a:prstGeom>
          <a:solidFill>
            <a:srgbClr val="FFFFFF"/>
          </a:solidFill>
          <a:ln>
            <a:noFill/>
          </a:ln>
        </p:spPr>
        <p:txBody>
          <a:bodyPr anchorCtr="0" anchor="ctr" bIns="0" lIns="0" spcFirstLastPara="1" rIns="0" wrap="square" tIns="272950">
            <a:noAutofit/>
          </a:bodyPr>
          <a:lstStyle/>
          <a:p>
            <a:pPr indent="0" lvl="0" marL="0" marR="0" rtl="0" algn="l">
              <a:lnSpc>
                <a:spcPct val="100000"/>
              </a:lnSpc>
              <a:spcBef>
                <a:spcPts val="0"/>
              </a:spcBef>
              <a:spcAft>
                <a:spcPts val="0"/>
              </a:spcAft>
              <a:buClr>
                <a:schemeClr val="dk1"/>
              </a:buClr>
              <a:buSzPts val="6900"/>
              <a:buFont typeface="Arial"/>
              <a:buNone/>
            </a:pPr>
            <a:r>
              <a:rPr b="0" i="0" lang="en-US" sz="69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                           </a:t>
            </a:r>
            <a:endParaRPr/>
          </a:p>
        </p:txBody>
      </p:sp>
      <p:pic>
        <p:nvPicPr>
          <p:cNvPr descr="Image for post" id="894" name="Google Shape;894;p139"/>
          <p:cNvPicPr preferRelativeResize="0"/>
          <p:nvPr/>
        </p:nvPicPr>
        <p:blipFill rotWithShape="1">
          <a:blip r:embed="rId3">
            <a:alphaModFix/>
          </a:blip>
          <a:srcRect b="0" l="0" r="0" t="0"/>
          <a:stretch/>
        </p:blipFill>
        <p:spPr>
          <a:xfrm>
            <a:off x="6715140" y="5000636"/>
            <a:ext cx="1378744" cy="1104900"/>
          </a:xfrm>
          <a:prstGeom prst="rect">
            <a:avLst/>
          </a:prstGeom>
          <a:noFill/>
          <a:ln>
            <a:noFill/>
          </a:ln>
        </p:spPr>
      </p:pic>
      <p:sp>
        <p:nvSpPr>
          <p:cNvPr id="895" name="Google Shape;895;p139"/>
          <p:cNvSpPr/>
          <p:nvPr/>
        </p:nvSpPr>
        <p:spPr>
          <a:xfrm>
            <a:off x="2915816" y="5982013"/>
            <a:ext cx="53860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Feature matrix * top k eigenvectors = Transformed Data</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901" name="Google Shape;901;p140"/>
          <p:cNvSpPr txBox="1"/>
          <p:nvPr>
            <p:ph idx="1" type="body"/>
          </p:nvPr>
        </p:nvSpPr>
        <p:spPr>
          <a:xfrm>
            <a:off x="511969" y="1606684"/>
            <a:ext cx="7886700" cy="43513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lang="en-US"/>
              <a:t>6. Transform the original matrix.</a:t>
            </a:r>
            <a:endParaRPr/>
          </a:p>
          <a:p>
            <a:pPr indent="-342900" lvl="0" marL="342900" rtl="0" algn="l">
              <a:spcBef>
                <a:spcPts val="640"/>
              </a:spcBef>
              <a:spcAft>
                <a:spcPts val="0"/>
              </a:spcAft>
              <a:buClr>
                <a:schemeClr val="dk1"/>
              </a:buClr>
              <a:buSzPts val="3200"/>
              <a:buChar char="•"/>
            </a:pPr>
            <a:r>
              <a:rPr lang="en-US"/>
              <a:t>Feature matrix * top k eigenvectors = Transformed Data</a:t>
            </a:r>
            <a:endParaRPr/>
          </a:p>
        </p:txBody>
      </p:sp>
      <p:pic>
        <p:nvPicPr>
          <p:cNvPr descr="Image for post" id="902" name="Google Shape;902;p140"/>
          <p:cNvPicPr preferRelativeResize="0"/>
          <p:nvPr/>
        </p:nvPicPr>
        <p:blipFill rotWithShape="1">
          <a:blip r:embed="rId3">
            <a:alphaModFix/>
          </a:blip>
          <a:srcRect b="0" l="0" r="0" t="0"/>
          <a:stretch/>
        </p:blipFill>
        <p:spPr>
          <a:xfrm>
            <a:off x="1450181" y="3538515"/>
            <a:ext cx="6243638" cy="17145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US"/>
              <a:t>Eigenvectors and eigenvalues</a:t>
            </a:r>
            <a:r>
              <a:rPr lang="en-US"/>
              <a:t> </a:t>
            </a:r>
            <a:endParaRPr/>
          </a:p>
        </p:txBody>
      </p:sp>
      <p:sp>
        <p:nvSpPr>
          <p:cNvPr id="908" name="Google Shape;908;p1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The </a:t>
            </a:r>
            <a:r>
              <a:rPr b="1" lang="en-US"/>
              <a:t>eigenvectors</a:t>
            </a:r>
            <a:r>
              <a:rPr lang="en-US"/>
              <a:t> and </a:t>
            </a:r>
            <a:r>
              <a:rPr b="1" lang="en-US"/>
              <a:t>eigenvalues</a:t>
            </a:r>
            <a:r>
              <a:rPr lang="en-US"/>
              <a:t> of a covariance (or correlation) matrix represent the “core” of a </a:t>
            </a:r>
            <a:r>
              <a:rPr b="1" lang="en-US"/>
              <a:t>PCA</a:t>
            </a:r>
            <a:r>
              <a:rPr lang="en-US"/>
              <a:t>: The </a:t>
            </a:r>
            <a:r>
              <a:rPr b="1" lang="en-US"/>
              <a:t>eigenvectors</a:t>
            </a:r>
            <a:r>
              <a:rPr lang="en-US"/>
              <a:t> (principal components) determine the directions of the new feature space, and the </a:t>
            </a:r>
            <a:r>
              <a:rPr b="1" lang="en-US"/>
              <a:t>eigenvalues</a:t>
            </a:r>
            <a:r>
              <a:rPr lang="en-US"/>
              <a:t> determine their magnitude.</a:t>
            </a:r>
            <a:endParaRPr/>
          </a:p>
          <a:p>
            <a:pPr indent="-342900" lvl="0" marL="342900" rtl="0" algn="l">
              <a:spcBef>
                <a:spcPts val="496"/>
              </a:spcBef>
              <a:spcAft>
                <a:spcPts val="0"/>
              </a:spcAft>
              <a:buClr>
                <a:schemeClr val="dk1"/>
              </a:buClr>
              <a:buSzPct val="100000"/>
              <a:buChar char="•"/>
            </a:pPr>
            <a:r>
              <a:rPr b="1" lang="en-US"/>
              <a:t>Deduce the Eigens:</a:t>
            </a:r>
            <a:endParaRPr/>
          </a:p>
          <a:p>
            <a:pPr indent="-342900" lvl="0" marL="342900" rtl="0" algn="l">
              <a:spcBef>
                <a:spcPts val="496"/>
              </a:spcBef>
              <a:spcAft>
                <a:spcPts val="0"/>
              </a:spcAft>
              <a:buClr>
                <a:schemeClr val="dk1"/>
              </a:buClr>
              <a:buSzPct val="100000"/>
              <a:buChar char="•"/>
            </a:pPr>
            <a:r>
              <a:rPr lang="en-US"/>
              <a:t>Suppose we have plotted a </a:t>
            </a:r>
            <a:r>
              <a:rPr i="1" lang="en-US"/>
              <a:t>scatter plot</a:t>
            </a:r>
            <a:r>
              <a:rPr lang="en-US"/>
              <a:t> of random variables, and a line of best fit is drawn between these points. This </a:t>
            </a:r>
            <a:r>
              <a:rPr i="1" lang="en-US"/>
              <a:t>line of best fit</a:t>
            </a:r>
            <a:r>
              <a:rPr lang="en-US"/>
              <a:t>, shows the direction of maximum variance in the dataset. The Eigenvector is the direction of that line, while the eigenvalue is a number that tells us how the data set is spread out on the line which is an Eigenvector.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 SENSOR</a:t>
            </a:r>
            <a:endParaRPr/>
          </a:p>
        </p:txBody>
      </p:sp>
      <p:pic>
        <p:nvPicPr>
          <p:cNvPr descr="F:\July 2020 -Dec 2020\biometrics\images\UNIT 3 IMAGES\MULTI SENSOR.PNG" id="161" name="Google Shape;161;p25"/>
          <p:cNvPicPr preferRelativeResize="0"/>
          <p:nvPr>
            <p:ph idx="1" type="body"/>
          </p:nvPr>
        </p:nvPicPr>
        <p:blipFill rotWithShape="1">
          <a:blip r:embed="rId3">
            <a:alphaModFix/>
          </a:blip>
          <a:srcRect b="0" l="0" r="0" t="0"/>
          <a:stretch/>
        </p:blipFill>
        <p:spPr>
          <a:xfrm>
            <a:off x="827584" y="1556792"/>
            <a:ext cx="7632848" cy="439651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Image for post" id="914" name="Google Shape;914;p142"/>
          <p:cNvPicPr preferRelativeResize="0"/>
          <p:nvPr>
            <p:ph idx="1" type="body"/>
          </p:nvPr>
        </p:nvPicPr>
        <p:blipFill rotWithShape="1">
          <a:blip r:embed="rId3">
            <a:alphaModFix/>
          </a:blip>
          <a:srcRect b="0" l="0" r="0" t="0"/>
          <a:stretch/>
        </p:blipFill>
        <p:spPr>
          <a:xfrm>
            <a:off x="2077303" y="1825625"/>
            <a:ext cx="4989395" cy="435133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43"/>
          <p:cNvSpPr txBox="1"/>
          <p:nvPr>
            <p:ph idx="4294967295" type="body"/>
          </p:nvPr>
        </p:nvSpPr>
        <p:spPr>
          <a:xfrm>
            <a:off x="-1" y="365126"/>
            <a:ext cx="8606083" cy="3970167"/>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The main principal component, depicted by the black line, is the first Eigenvector. The second Eigenvector will be p</a:t>
            </a:r>
            <a:r>
              <a:rPr b="1" lang="en-US"/>
              <a:t>erpendicular or orthogonal </a:t>
            </a:r>
            <a:r>
              <a:rPr lang="en-US"/>
              <a:t>to the first one. The reason the two Eigenvectors are orthogonal to each other is because the Eigenvectors should be able to span the whole x-y area. Naturally, a line perpendicular to the black line will be our new Y axis, the other principal component.</a:t>
            </a:r>
            <a:endParaRPr/>
          </a:p>
          <a:p>
            <a:pPr indent="-154940" lvl="0" marL="342900" rtl="0" algn="l">
              <a:spcBef>
                <a:spcPts val="592"/>
              </a:spcBef>
              <a:spcAft>
                <a:spcPts val="0"/>
              </a:spcAft>
              <a:buClr>
                <a:schemeClr val="dk1"/>
              </a:buClr>
              <a:buSzPct val="100000"/>
              <a:buNone/>
            </a:pPr>
            <a:r>
              <a:t/>
            </a:r>
            <a:endParaRPr/>
          </a:p>
        </p:txBody>
      </p:sp>
      <p:pic>
        <p:nvPicPr>
          <p:cNvPr descr="Image for post" id="920" name="Google Shape;920;p143"/>
          <p:cNvPicPr preferRelativeResize="0"/>
          <p:nvPr/>
        </p:nvPicPr>
        <p:blipFill rotWithShape="1">
          <a:blip r:embed="rId3">
            <a:alphaModFix/>
          </a:blip>
          <a:srcRect b="0" l="0" r="0" t="0"/>
          <a:stretch/>
        </p:blipFill>
        <p:spPr>
          <a:xfrm>
            <a:off x="5206356" y="4214819"/>
            <a:ext cx="3937644" cy="2643182"/>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44"/>
          <p:cNvSpPr/>
          <p:nvPr/>
        </p:nvSpPr>
        <p:spPr>
          <a:xfrm>
            <a:off x="695459" y="1720841"/>
            <a:ext cx="7302321"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292929"/>
                </a:solidFill>
                <a:latin typeface="Content"/>
                <a:ea typeface="Content"/>
                <a:cs typeface="Content"/>
                <a:sym typeface="Content"/>
              </a:rPr>
              <a:t>We are going to </a:t>
            </a:r>
            <a:r>
              <a:rPr i="1" lang="en-US" sz="1800">
                <a:solidFill>
                  <a:srgbClr val="292929"/>
                </a:solidFill>
                <a:latin typeface="Content"/>
                <a:ea typeface="Content"/>
                <a:cs typeface="Content"/>
                <a:sym typeface="Content"/>
              </a:rPr>
              <a:t>rotate </a:t>
            </a:r>
            <a:r>
              <a:rPr lang="en-US" sz="1800">
                <a:solidFill>
                  <a:srgbClr val="292929"/>
                </a:solidFill>
                <a:latin typeface="Content"/>
                <a:ea typeface="Content"/>
                <a:cs typeface="Content"/>
                <a:sym typeface="Content"/>
              </a:rPr>
              <a:t>our data to fit these new axes. But what will the coordinates of the rotated data be?</a:t>
            </a:r>
            <a:endParaRPr/>
          </a:p>
          <a:p>
            <a:pPr indent="0" lvl="0" marL="0" marR="0" rtl="0" algn="l">
              <a:spcBef>
                <a:spcPts val="0"/>
              </a:spcBef>
              <a:spcAft>
                <a:spcPts val="0"/>
              </a:spcAft>
              <a:buNone/>
            </a:pPr>
            <a:r>
              <a:rPr lang="en-US" sz="1800">
                <a:solidFill>
                  <a:srgbClr val="292929"/>
                </a:solidFill>
                <a:latin typeface="Content"/>
                <a:ea typeface="Content"/>
                <a:cs typeface="Content"/>
                <a:sym typeface="Content"/>
              </a:rPr>
              <a:t>To convert the data into the new axes, we will multiply the original X, Y data by </a:t>
            </a:r>
            <a:r>
              <a:rPr i="1" lang="en-US" sz="1800">
                <a:solidFill>
                  <a:srgbClr val="292929"/>
                </a:solidFill>
                <a:latin typeface="Content"/>
                <a:ea typeface="Content"/>
                <a:cs typeface="Content"/>
                <a:sym typeface="Content"/>
              </a:rPr>
              <a:t>Eigenvectors</a:t>
            </a:r>
            <a:r>
              <a:rPr lang="en-US" sz="1800">
                <a:solidFill>
                  <a:srgbClr val="292929"/>
                </a:solidFill>
                <a:latin typeface="Content"/>
                <a:ea typeface="Content"/>
                <a:cs typeface="Content"/>
                <a:sym typeface="Content"/>
              </a:rPr>
              <a:t>, which indicate the direction of the new axes (principal components).</a:t>
            </a:r>
            <a:endParaRPr/>
          </a:p>
          <a:p>
            <a:pPr indent="0" lvl="0" marL="0" marR="0" rtl="0" algn="l">
              <a:spcBef>
                <a:spcPts val="0"/>
              </a:spcBef>
              <a:spcAft>
                <a:spcPts val="0"/>
              </a:spcAft>
              <a:buNone/>
            </a:pPr>
            <a:r>
              <a:rPr lang="en-US" sz="1800">
                <a:solidFill>
                  <a:srgbClr val="292929"/>
                </a:solidFill>
                <a:latin typeface="Content"/>
                <a:ea typeface="Content"/>
                <a:cs typeface="Content"/>
                <a:sym typeface="Content"/>
              </a:rPr>
              <a:t>But first, we need to deduce the Eigenvectors (there are two — one per axis). Each Eigenvector will correspond to an E</a:t>
            </a:r>
            <a:r>
              <a:rPr i="1" lang="en-US" sz="1800">
                <a:solidFill>
                  <a:srgbClr val="292929"/>
                </a:solidFill>
                <a:latin typeface="Content"/>
                <a:ea typeface="Content"/>
                <a:cs typeface="Content"/>
                <a:sym typeface="Content"/>
              </a:rPr>
              <a:t>igenvalue</a:t>
            </a:r>
            <a:r>
              <a:rPr lang="en-US" sz="1800">
                <a:solidFill>
                  <a:srgbClr val="292929"/>
                </a:solidFill>
                <a:latin typeface="Content"/>
                <a:ea typeface="Content"/>
                <a:cs typeface="Content"/>
                <a:sym typeface="Content"/>
              </a:rPr>
              <a:t>, whose magnitude indicates how much of the data’s variability is explained by its Eigenvector.</a:t>
            </a:r>
            <a:endParaRPr/>
          </a:p>
          <a:p>
            <a:pPr indent="0" lvl="0" marL="0" marR="0" rtl="0" algn="l">
              <a:spcBef>
                <a:spcPts val="0"/>
              </a:spcBef>
              <a:spcAft>
                <a:spcPts val="0"/>
              </a:spcAft>
              <a:buNone/>
            </a:pPr>
            <a:r>
              <a:rPr lang="en-US" sz="1800">
                <a:solidFill>
                  <a:srgbClr val="292929"/>
                </a:solidFill>
                <a:latin typeface="Content"/>
                <a:ea typeface="Content"/>
                <a:cs typeface="Content"/>
                <a:sym typeface="Content"/>
              </a:rPr>
              <a:t>From the definition of Eigenvalue and Eigenvector:</a:t>
            </a:r>
            <a:endParaRPr/>
          </a:p>
          <a:p>
            <a:pPr indent="0" lvl="0" marL="0" marR="0" rtl="0" algn="l">
              <a:spcBef>
                <a:spcPts val="0"/>
              </a:spcBef>
              <a:spcAft>
                <a:spcPts val="0"/>
              </a:spcAft>
              <a:buNone/>
            </a:pPr>
            <a:r>
              <a:rPr lang="en-US" sz="1800">
                <a:solidFill>
                  <a:srgbClr val="292929"/>
                </a:solidFill>
                <a:latin typeface="Content"/>
                <a:ea typeface="Content"/>
                <a:cs typeface="Content"/>
                <a:sym typeface="Content"/>
              </a:rPr>
              <a:t>[</a:t>
            </a:r>
            <a:r>
              <a:rPr i="1" lang="en-US" sz="1800">
                <a:solidFill>
                  <a:srgbClr val="292929"/>
                </a:solidFill>
                <a:latin typeface="Content"/>
                <a:ea typeface="Content"/>
                <a:cs typeface="Content"/>
                <a:sym typeface="Content"/>
              </a:rPr>
              <a:t>Covariance matrix</a:t>
            </a:r>
            <a:r>
              <a:rPr lang="en-US" sz="1800">
                <a:solidFill>
                  <a:srgbClr val="292929"/>
                </a:solidFill>
                <a:latin typeface="Content"/>
                <a:ea typeface="Content"/>
                <a:cs typeface="Content"/>
                <a:sym typeface="Content"/>
              </a:rPr>
              <a:t>].[</a:t>
            </a:r>
            <a:r>
              <a:rPr i="1" lang="en-US" sz="1800">
                <a:solidFill>
                  <a:srgbClr val="292929"/>
                </a:solidFill>
                <a:latin typeface="Content"/>
                <a:ea typeface="Content"/>
                <a:cs typeface="Content"/>
                <a:sym typeface="Content"/>
              </a:rPr>
              <a:t>Eigenvector</a:t>
            </a:r>
            <a:r>
              <a:rPr lang="en-US" sz="1800">
                <a:solidFill>
                  <a:srgbClr val="292929"/>
                </a:solidFill>
                <a:latin typeface="Content"/>
                <a:ea typeface="Content"/>
                <a:cs typeface="Content"/>
                <a:sym typeface="Content"/>
              </a:rPr>
              <a:t>] = [</a:t>
            </a:r>
            <a:r>
              <a:rPr i="1" lang="en-US" sz="1800">
                <a:solidFill>
                  <a:srgbClr val="292929"/>
                </a:solidFill>
                <a:latin typeface="Content"/>
                <a:ea typeface="Content"/>
                <a:cs typeface="Content"/>
                <a:sym typeface="Content"/>
              </a:rPr>
              <a:t>Eigenvalue</a:t>
            </a:r>
            <a:r>
              <a:rPr lang="en-US" sz="1800">
                <a:solidFill>
                  <a:srgbClr val="292929"/>
                </a:solidFill>
                <a:latin typeface="Content"/>
                <a:ea typeface="Content"/>
                <a:cs typeface="Content"/>
                <a:sym typeface="Content"/>
              </a:rPr>
              <a:t>].[</a:t>
            </a:r>
            <a:r>
              <a:rPr i="1" lang="en-US" sz="1800">
                <a:solidFill>
                  <a:srgbClr val="292929"/>
                </a:solidFill>
                <a:latin typeface="Content"/>
                <a:ea typeface="Content"/>
                <a:cs typeface="Content"/>
                <a:sym typeface="Content"/>
              </a:rPr>
              <a:t>Eigenvector</a:t>
            </a:r>
            <a:r>
              <a:rPr lang="en-US" sz="1800">
                <a:solidFill>
                  <a:srgbClr val="292929"/>
                </a:solidFill>
                <a:latin typeface="Content"/>
                <a:ea typeface="Content"/>
                <a:cs typeface="Content"/>
                <a:sym typeface="Content"/>
              </a:rPr>
              <a:t>]</a:t>
            </a:r>
            <a:endParaRPr b="0" i="0" sz="1800">
              <a:solidFill>
                <a:srgbClr val="292929"/>
              </a:solidFill>
              <a:latin typeface="Content"/>
              <a:ea typeface="Content"/>
              <a:cs typeface="Content"/>
              <a:sym typeface="Conten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4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931" name="Google Shape;931;p14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pic>
        <p:nvPicPr>
          <p:cNvPr id="932" name="Google Shape;932;p145"/>
          <p:cNvPicPr preferRelativeResize="0"/>
          <p:nvPr/>
        </p:nvPicPr>
        <p:blipFill rotWithShape="1">
          <a:blip r:embed="rId3">
            <a:alphaModFix/>
          </a:blip>
          <a:srcRect b="0" l="0" r="0" t="0"/>
          <a:stretch/>
        </p:blipFill>
        <p:spPr>
          <a:xfrm>
            <a:off x="1728929" y="1413879"/>
            <a:ext cx="5686143" cy="4284244"/>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938" name="Google Shape;938;p146"/>
          <p:cNvPicPr preferRelativeResize="0"/>
          <p:nvPr>
            <p:ph idx="1" type="body"/>
          </p:nvPr>
        </p:nvPicPr>
        <p:blipFill rotWithShape="1">
          <a:blip r:embed="rId3">
            <a:alphaModFix/>
          </a:blip>
          <a:srcRect b="0" l="0" r="0" t="0"/>
          <a:stretch/>
        </p:blipFill>
        <p:spPr>
          <a:xfrm>
            <a:off x="2009104" y="1841679"/>
            <a:ext cx="5506244" cy="434024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944" name="Google Shape;944;p147"/>
          <p:cNvPicPr preferRelativeResize="0"/>
          <p:nvPr>
            <p:ph idx="1" type="body"/>
          </p:nvPr>
        </p:nvPicPr>
        <p:blipFill rotWithShape="1">
          <a:blip r:embed="rId3">
            <a:alphaModFix/>
          </a:blip>
          <a:srcRect b="0" l="0" r="0" t="0"/>
          <a:stretch/>
        </p:blipFill>
        <p:spPr>
          <a:xfrm>
            <a:off x="1980127" y="1822609"/>
            <a:ext cx="4936354" cy="383121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950" name="Google Shape;950;p148"/>
          <p:cNvPicPr preferRelativeResize="0"/>
          <p:nvPr>
            <p:ph idx="1" type="body"/>
          </p:nvPr>
        </p:nvPicPr>
        <p:blipFill rotWithShape="1">
          <a:blip r:embed="rId3">
            <a:alphaModFix/>
          </a:blip>
          <a:srcRect b="0" l="0" r="0" t="0"/>
          <a:stretch/>
        </p:blipFill>
        <p:spPr>
          <a:xfrm>
            <a:off x="2593105" y="1403559"/>
            <a:ext cx="4421429" cy="4018447"/>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956" name="Google Shape;956;p149"/>
          <p:cNvPicPr preferRelativeResize="0"/>
          <p:nvPr>
            <p:ph idx="1" type="body"/>
          </p:nvPr>
        </p:nvPicPr>
        <p:blipFill rotWithShape="1">
          <a:blip r:embed="rId3">
            <a:alphaModFix/>
          </a:blip>
          <a:srcRect b="0" l="0" r="0" t="0"/>
          <a:stretch/>
        </p:blipFill>
        <p:spPr>
          <a:xfrm>
            <a:off x="1879057" y="1690688"/>
            <a:ext cx="4949966" cy="38395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962" name="Google Shape;962;p150"/>
          <p:cNvPicPr preferRelativeResize="0"/>
          <p:nvPr>
            <p:ph idx="1" type="body"/>
          </p:nvPr>
        </p:nvPicPr>
        <p:blipFill rotWithShape="1">
          <a:blip r:embed="rId3">
            <a:alphaModFix/>
          </a:blip>
          <a:srcRect b="0" l="0" r="0" t="0"/>
          <a:stretch/>
        </p:blipFill>
        <p:spPr>
          <a:xfrm>
            <a:off x="2297000" y="1236372"/>
            <a:ext cx="4550000" cy="426968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968" name="Google Shape;968;p151"/>
          <p:cNvPicPr preferRelativeResize="0"/>
          <p:nvPr>
            <p:ph idx="1" type="body"/>
          </p:nvPr>
        </p:nvPicPr>
        <p:blipFill rotWithShape="1">
          <a:blip r:embed="rId3">
            <a:alphaModFix/>
          </a:blip>
          <a:srcRect b="0" l="0" r="0" t="0"/>
          <a:stretch/>
        </p:blipFill>
        <p:spPr>
          <a:xfrm>
            <a:off x="2382715" y="1481071"/>
            <a:ext cx="4378571" cy="39964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 SENSOR</a:t>
            </a:r>
            <a:endParaRPr/>
          </a:p>
        </p:txBody>
      </p:sp>
      <p:sp>
        <p:nvSpPr>
          <p:cNvPr id="167" name="Google Shape;167;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If an </a:t>
            </a:r>
            <a:r>
              <a:rPr lang="en-US">
                <a:solidFill>
                  <a:srgbClr val="FF0000"/>
                </a:solidFill>
              </a:rPr>
              <a:t>optical and a capacitive fingerprint sensor </a:t>
            </a:r>
            <a:r>
              <a:rPr lang="en-US"/>
              <a:t>are used to capture fingerprints, the two fingerprint images can be processed </a:t>
            </a:r>
            <a:r>
              <a:rPr lang="en-US">
                <a:solidFill>
                  <a:srgbClr val="FF0000"/>
                </a:solidFill>
              </a:rPr>
              <a:t>independently</a:t>
            </a:r>
            <a:r>
              <a:rPr lang="en-US"/>
              <a:t> without spatially registering them.</a:t>
            </a:r>
            <a:endParaRPr/>
          </a:p>
          <a:p>
            <a:pPr indent="-342900" lvl="0" marL="342900" rtl="0" algn="l">
              <a:spcBef>
                <a:spcPts val="640"/>
              </a:spcBef>
              <a:spcAft>
                <a:spcPts val="0"/>
              </a:spcAft>
              <a:buClr>
                <a:schemeClr val="dk1"/>
              </a:buClr>
              <a:buSzPts val="3200"/>
              <a:buChar char="•"/>
            </a:pPr>
            <a:r>
              <a:rPr lang="en-US"/>
              <a:t> However,in this scenario, the user is required to interact with the sensors </a:t>
            </a:r>
            <a:r>
              <a:rPr lang="en-US">
                <a:solidFill>
                  <a:srgbClr val="FF0000"/>
                </a:solidFill>
              </a:rPr>
              <a:t>one at a time</a:t>
            </a:r>
            <a:r>
              <a:rPr lang="en-US"/>
              <a:t>, leading to larger enrollment and verification times.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974" name="Google Shape;974;p152"/>
          <p:cNvPicPr preferRelativeResize="0"/>
          <p:nvPr>
            <p:ph idx="1" type="body"/>
          </p:nvPr>
        </p:nvPicPr>
        <p:blipFill rotWithShape="1">
          <a:blip r:embed="rId3">
            <a:alphaModFix/>
          </a:blip>
          <a:srcRect b="0" l="0" r="0" t="0"/>
          <a:stretch/>
        </p:blipFill>
        <p:spPr>
          <a:xfrm>
            <a:off x="2028423" y="1197736"/>
            <a:ext cx="4625720" cy="4274987"/>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980" name="Google Shape;980;p153"/>
          <p:cNvPicPr preferRelativeResize="0"/>
          <p:nvPr>
            <p:ph idx="1" type="body"/>
          </p:nvPr>
        </p:nvPicPr>
        <p:blipFill rotWithShape="1">
          <a:blip r:embed="rId3">
            <a:alphaModFix/>
          </a:blip>
          <a:srcRect b="0" l="0" r="0" t="0"/>
          <a:stretch/>
        </p:blipFill>
        <p:spPr>
          <a:xfrm>
            <a:off x="2211947" y="1790164"/>
            <a:ext cx="5064845" cy="445529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986" name="Google Shape;986;p154"/>
          <p:cNvPicPr preferRelativeResize="0"/>
          <p:nvPr>
            <p:ph idx="1" type="body"/>
          </p:nvPr>
        </p:nvPicPr>
        <p:blipFill rotWithShape="1">
          <a:blip r:embed="rId3">
            <a:alphaModFix/>
          </a:blip>
          <a:srcRect b="0" l="0" r="0" t="0"/>
          <a:stretch/>
        </p:blipFill>
        <p:spPr>
          <a:xfrm>
            <a:off x="1767626" y="1532587"/>
            <a:ext cx="4940089" cy="3921089"/>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992" name="Google Shape;992;p155"/>
          <p:cNvPicPr preferRelativeResize="0"/>
          <p:nvPr>
            <p:ph idx="1" type="body"/>
          </p:nvPr>
        </p:nvPicPr>
        <p:blipFill rotWithShape="1">
          <a:blip r:embed="rId3">
            <a:alphaModFix/>
          </a:blip>
          <a:srcRect b="0" l="0" r="0" t="0"/>
          <a:stretch/>
        </p:blipFill>
        <p:spPr>
          <a:xfrm>
            <a:off x="1584101" y="1690689"/>
            <a:ext cx="5191470" cy="375346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998" name="Google Shape;998;p156"/>
          <p:cNvPicPr preferRelativeResize="0"/>
          <p:nvPr>
            <p:ph idx="1" type="body"/>
          </p:nvPr>
        </p:nvPicPr>
        <p:blipFill rotWithShape="1">
          <a:blip r:embed="rId3">
            <a:alphaModFix/>
          </a:blip>
          <a:srcRect b="0" l="0" r="0" t="0"/>
          <a:stretch/>
        </p:blipFill>
        <p:spPr>
          <a:xfrm>
            <a:off x="1468192" y="1690689"/>
            <a:ext cx="5260951" cy="375822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5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Linear Discriminant Analysis</a:t>
            </a:r>
            <a:endParaRPr/>
          </a:p>
        </p:txBody>
      </p:sp>
      <p:sp>
        <p:nvSpPr>
          <p:cNvPr id="1004" name="Google Shape;1004;p15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Introduction</a:t>
            </a:r>
            <a:endParaRPr/>
          </a:p>
        </p:txBody>
      </p:sp>
      <p:sp>
        <p:nvSpPr>
          <p:cNvPr id="1010" name="Google Shape;1010;p1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just">
              <a:spcBef>
                <a:spcPts val="0"/>
              </a:spcBef>
              <a:spcAft>
                <a:spcPts val="0"/>
              </a:spcAft>
              <a:buClr>
                <a:schemeClr val="dk1"/>
              </a:buClr>
              <a:buSzPct val="100000"/>
              <a:buChar char="•"/>
            </a:pPr>
            <a:r>
              <a:rPr i="0" lang="en-US">
                <a:latin typeface="Times New Roman"/>
                <a:ea typeface="Times New Roman"/>
                <a:cs typeface="Times New Roman"/>
                <a:sym typeface="Times New Roman"/>
              </a:rPr>
              <a:t>Linear Discriminant Analysis or LDA is a dimensionality reduction technique. </a:t>
            </a:r>
            <a:endParaRPr/>
          </a:p>
          <a:p>
            <a:pPr indent="-342900" lvl="0" marL="342900" rtl="0" algn="just">
              <a:spcBef>
                <a:spcPts val="592"/>
              </a:spcBef>
              <a:spcAft>
                <a:spcPts val="0"/>
              </a:spcAft>
              <a:buClr>
                <a:schemeClr val="dk1"/>
              </a:buClr>
              <a:buSzPct val="100000"/>
              <a:buChar char="•"/>
            </a:pPr>
            <a:r>
              <a:rPr i="0" lang="en-US">
                <a:latin typeface="Times New Roman"/>
                <a:ea typeface="Times New Roman"/>
                <a:cs typeface="Times New Roman"/>
                <a:sym typeface="Times New Roman"/>
              </a:rPr>
              <a:t>It is used as a pre-processing step in </a:t>
            </a:r>
            <a:r>
              <a:rPr lang="en-US">
                <a:latin typeface="Times New Roman"/>
                <a:ea typeface="Times New Roman"/>
                <a:cs typeface="Times New Roman"/>
                <a:sym typeface="Times New Roman"/>
              </a:rPr>
              <a:t>Machine Learning</a:t>
            </a:r>
            <a:r>
              <a:rPr i="0" lang="en-US">
                <a:latin typeface="Times New Roman"/>
                <a:ea typeface="Times New Roman"/>
                <a:cs typeface="Times New Roman"/>
                <a:sym typeface="Times New Roman"/>
              </a:rPr>
              <a:t> and applications of pattern classification. </a:t>
            </a:r>
            <a:endParaRPr/>
          </a:p>
          <a:p>
            <a:pPr indent="-342900" lvl="0" marL="342900" rtl="0" algn="just">
              <a:spcBef>
                <a:spcPts val="592"/>
              </a:spcBef>
              <a:spcAft>
                <a:spcPts val="0"/>
              </a:spcAft>
              <a:buClr>
                <a:schemeClr val="dk1"/>
              </a:buClr>
              <a:buSzPct val="100000"/>
              <a:buChar char="•"/>
            </a:pPr>
            <a:r>
              <a:rPr i="0" lang="en-US">
                <a:latin typeface="Times New Roman"/>
                <a:ea typeface="Times New Roman"/>
                <a:cs typeface="Times New Roman"/>
                <a:sym typeface="Times New Roman"/>
              </a:rPr>
              <a:t>The goal of LDA is to project the features in higher dimensional space onto a lower-dimensional space in order to avoid the curse of dimensionality and also reduce resources and dimensional costs.</a:t>
            </a:r>
            <a:endParaRPr>
              <a:latin typeface="Times New Roman"/>
              <a:ea typeface="Times New Roman"/>
              <a:cs typeface="Times New Roman"/>
              <a:sym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016" name="Google Shape;1016;p1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Both LDA and PCA are linear transformation techniques: </a:t>
            </a:r>
            <a:r>
              <a:rPr b="1" lang="en-US"/>
              <a:t>LDA is a supervised whereas PCA is unsupervised</a:t>
            </a:r>
            <a:r>
              <a:rPr lang="en-US"/>
              <a:t> – PCA ignores class labels. ... In contrast to PCA, LDA attempts to find a feature subspace that maximizes class separability</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Raleway"/>
              <a:buNone/>
            </a:pPr>
            <a:r>
              <a:rPr b="1" i="0" lang="en-US">
                <a:solidFill>
                  <a:srgbClr val="000000"/>
                </a:solidFill>
                <a:latin typeface="Raleway"/>
                <a:ea typeface="Raleway"/>
                <a:cs typeface="Raleway"/>
                <a:sym typeface="Raleway"/>
              </a:rPr>
              <a:t>Dimensionality Reduction</a:t>
            </a:r>
            <a:endParaRPr/>
          </a:p>
        </p:txBody>
      </p:sp>
      <p:sp>
        <p:nvSpPr>
          <p:cNvPr id="1022" name="Google Shape;1022;p1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444444"/>
              </a:buClr>
              <a:buSzPct val="100000"/>
              <a:buChar char="•"/>
            </a:pPr>
            <a:r>
              <a:rPr b="0" i="0" lang="en-US">
                <a:solidFill>
                  <a:srgbClr val="444444"/>
                </a:solidFill>
                <a:latin typeface="Raleway"/>
                <a:ea typeface="Raleway"/>
                <a:cs typeface="Raleway"/>
                <a:sym typeface="Raleway"/>
              </a:rPr>
              <a:t>The techniques of dimensionality reduction are important in applications of Machine Learning, Data Mining, Bioinformatics, and Information Retrieval. </a:t>
            </a:r>
            <a:endParaRPr/>
          </a:p>
          <a:p>
            <a:pPr indent="-342900" lvl="0" marL="342900" rtl="0" algn="l">
              <a:spcBef>
                <a:spcPts val="592"/>
              </a:spcBef>
              <a:spcAft>
                <a:spcPts val="0"/>
              </a:spcAft>
              <a:buClr>
                <a:srgbClr val="444444"/>
              </a:buClr>
              <a:buSzPct val="100000"/>
              <a:buChar char="•"/>
            </a:pPr>
            <a:r>
              <a:rPr b="0" i="0" lang="en-US">
                <a:solidFill>
                  <a:srgbClr val="444444"/>
                </a:solidFill>
                <a:latin typeface="Raleway"/>
                <a:ea typeface="Raleway"/>
                <a:cs typeface="Raleway"/>
                <a:sym typeface="Raleway"/>
              </a:rPr>
              <a:t>The main agenda is to remove the redundant and dependent features by changing the dataset onto a lower-dimensional space.</a:t>
            </a:r>
            <a:endParaRPr/>
          </a:p>
          <a:p>
            <a:pPr indent="-342900" lvl="0" marL="342900" rtl="0" algn="l">
              <a:spcBef>
                <a:spcPts val="592"/>
              </a:spcBef>
              <a:spcAft>
                <a:spcPts val="0"/>
              </a:spcAft>
              <a:buClr>
                <a:srgbClr val="444444"/>
              </a:buClr>
              <a:buSzPct val="100000"/>
              <a:buChar char="•"/>
            </a:pPr>
            <a:r>
              <a:rPr b="0" i="0" lang="en-US">
                <a:solidFill>
                  <a:srgbClr val="444444"/>
                </a:solidFill>
                <a:latin typeface="Raleway"/>
                <a:ea typeface="Raleway"/>
                <a:cs typeface="Raleway"/>
                <a:sym typeface="Raleway"/>
              </a:rPr>
              <a:t>In simple terms, they reduce the dimensions (i.e. variables) in a particular dataset while retaining most of the data.</a:t>
            </a:r>
            <a:endParaRPr>
              <a:solidFill>
                <a:srgbClr val="444444"/>
              </a:solidFill>
              <a:latin typeface="Raleway"/>
              <a:ea typeface="Raleway"/>
              <a:cs typeface="Raleway"/>
              <a:sym typeface="Raleway"/>
            </a:endParaRPr>
          </a:p>
          <a:p>
            <a:pPr indent="0" lvl="0" marL="0" rtl="0" algn="l">
              <a:spcBef>
                <a:spcPts val="592"/>
              </a:spcBef>
              <a:spcAft>
                <a:spcPts val="0"/>
              </a:spcAft>
              <a:buClr>
                <a:schemeClr val="dk1"/>
              </a:buClr>
              <a:buSzPct val="100000"/>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Raleway"/>
              <a:buNone/>
            </a:pPr>
            <a:r>
              <a:rPr i="0" lang="en-US">
                <a:solidFill>
                  <a:srgbClr val="000000"/>
                </a:solidFill>
                <a:latin typeface="Raleway"/>
                <a:ea typeface="Raleway"/>
                <a:cs typeface="Raleway"/>
                <a:sym typeface="Raleway"/>
              </a:rPr>
              <a:t>Practical approach to an LDA model</a:t>
            </a:r>
            <a:endParaRPr/>
          </a:p>
        </p:txBody>
      </p:sp>
      <p:sp>
        <p:nvSpPr>
          <p:cNvPr id="1028" name="Google Shape;1028;p1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444444"/>
              </a:buClr>
              <a:buSzPts val="3200"/>
              <a:buChar char="•"/>
            </a:pPr>
            <a:r>
              <a:rPr b="0" i="0" lang="en-US">
                <a:solidFill>
                  <a:srgbClr val="444444"/>
                </a:solidFill>
                <a:latin typeface="Raleway"/>
                <a:ea typeface="Raleway"/>
                <a:cs typeface="Raleway"/>
                <a:sym typeface="Raleway"/>
              </a:rPr>
              <a:t>Consider a situation where you have plotted the relationship between two variables where each color represents a different class. One is shown with a red color and the other with blue.</a:t>
            </a:r>
            <a:endParaRPr/>
          </a:p>
          <a:p>
            <a:pPr indent="-139700" lvl="0" marL="342900" rtl="0" algn="l">
              <a:spcBef>
                <a:spcPts val="640"/>
              </a:spcBef>
              <a:spcAft>
                <a:spcPts val="0"/>
              </a:spcAft>
              <a:buClr>
                <a:schemeClr val="dk1"/>
              </a:buClr>
              <a:buSzPts val="3200"/>
              <a:buNone/>
            </a:pPr>
            <a:r>
              <a:t/>
            </a:r>
            <a:endParaRPr/>
          </a:p>
        </p:txBody>
      </p:sp>
      <p:pic>
        <p:nvPicPr>
          <p:cNvPr id="1029" name="Google Shape;1029;p161"/>
          <p:cNvPicPr preferRelativeResize="0"/>
          <p:nvPr/>
        </p:nvPicPr>
        <p:blipFill rotWithShape="1">
          <a:blip r:embed="rId3">
            <a:alphaModFix/>
          </a:blip>
          <a:srcRect b="0" l="0" r="0" t="0"/>
          <a:stretch/>
        </p:blipFill>
        <p:spPr>
          <a:xfrm>
            <a:off x="1285852" y="4214818"/>
            <a:ext cx="2457576" cy="22035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 ALGORITHM</a:t>
            </a:r>
            <a:endParaRPr/>
          </a:p>
        </p:txBody>
      </p:sp>
      <p:sp>
        <p:nvSpPr>
          <p:cNvPr id="173" name="Google Shape;173;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In these systems, the same biometric data is processed using multiple algorithms. For example, a </a:t>
            </a:r>
            <a:r>
              <a:rPr lang="en-US">
                <a:solidFill>
                  <a:srgbClr val="FF0000"/>
                </a:solidFill>
              </a:rPr>
              <a:t>texture-based algorithm and a minutiae-based algorithm </a:t>
            </a:r>
            <a:r>
              <a:rPr lang="en-US"/>
              <a:t>can operate on the </a:t>
            </a:r>
            <a:r>
              <a:rPr lang="en-US">
                <a:solidFill>
                  <a:srgbClr val="FF0000"/>
                </a:solidFill>
              </a:rPr>
              <a:t>same fingerprint image </a:t>
            </a:r>
            <a:r>
              <a:rPr lang="en-US"/>
              <a:t>in order to extract diverse feature sets that can improve the performance of the system.</a:t>
            </a:r>
            <a:endParaRPr/>
          </a:p>
          <a:p>
            <a:pPr indent="-342900" lvl="0" marL="342900" rtl="0" algn="l">
              <a:spcBef>
                <a:spcPts val="640"/>
              </a:spcBef>
              <a:spcAft>
                <a:spcPts val="0"/>
              </a:spcAft>
              <a:buClr>
                <a:schemeClr val="dk1"/>
              </a:buClr>
              <a:buSzPts val="3200"/>
              <a:buChar char="•"/>
            </a:pPr>
            <a:r>
              <a:rPr lang="en-US"/>
              <a:t>This kind of system does not require the use of new sensors and, hence, is cost-effective.</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Raleway"/>
              <a:buNone/>
            </a:pPr>
            <a:r>
              <a:rPr i="0" lang="en-US">
                <a:solidFill>
                  <a:srgbClr val="000000"/>
                </a:solidFill>
                <a:latin typeface="Raleway"/>
                <a:ea typeface="Raleway"/>
                <a:cs typeface="Raleway"/>
                <a:sym typeface="Raleway"/>
              </a:rPr>
              <a:t>Practical approach to an LDA model</a:t>
            </a:r>
            <a:endParaRPr/>
          </a:p>
        </p:txBody>
      </p:sp>
      <p:sp>
        <p:nvSpPr>
          <p:cNvPr id="1035" name="Google Shape;1035;p162"/>
          <p:cNvSpPr txBox="1"/>
          <p:nvPr>
            <p:ph idx="1" type="body"/>
          </p:nvPr>
        </p:nvSpPr>
        <p:spPr>
          <a:xfrm>
            <a:off x="628650" y="1825625"/>
            <a:ext cx="7886700" cy="48514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rgbClr val="444444"/>
              </a:buClr>
              <a:buSzPct val="100000"/>
              <a:buChar char="•"/>
            </a:pPr>
            <a:r>
              <a:rPr b="0" i="0" lang="en-US">
                <a:solidFill>
                  <a:srgbClr val="444444"/>
                </a:solidFill>
                <a:latin typeface="Raleway"/>
                <a:ea typeface="Raleway"/>
                <a:cs typeface="Raleway"/>
                <a:sym typeface="Raleway"/>
              </a:rPr>
              <a:t>If you are willing to reduce the number of dimensions to 1, you can just project everything to the x-axis as shown below: </a:t>
            </a:r>
            <a:endParaRPr/>
          </a:p>
          <a:p>
            <a:pPr indent="-170180" lvl="0" marL="342900" rtl="0" algn="l">
              <a:spcBef>
                <a:spcPts val="544"/>
              </a:spcBef>
              <a:spcAft>
                <a:spcPts val="0"/>
              </a:spcAft>
              <a:buClr>
                <a:schemeClr val="dk1"/>
              </a:buClr>
              <a:buSzPct val="100000"/>
              <a:buNone/>
            </a:pPr>
            <a:r>
              <a:t/>
            </a:r>
            <a:endParaRPr>
              <a:solidFill>
                <a:srgbClr val="444444"/>
              </a:solidFill>
              <a:latin typeface="Raleway"/>
              <a:ea typeface="Raleway"/>
              <a:cs typeface="Raleway"/>
              <a:sym typeface="Raleway"/>
            </a:endParaRPr>
          </a:p>
          <a:p>
            <a:pPr indent="-170180" lvl="0" marL="342900" rtl="0" algn="l">
              <a:spcBef>
                <a:spcPts val="544"/>
              </a:spcBef>
              <a:spcAft>
                <a:spcPts val="0"/>
              </a:spcAft>
              <a:buClr>
                <a:schemeClr val="dk1"/>
              </a:buClr>
              <a:buSzPct val="100000"/>
              <a:buNone/>
            </a:pPr>
            <a:r>
              <a:t/>
            </a:r>
            <a:endParaRPr>
              <a:solidFill>
                <a:srgbClr val="444444"/>
              </a:solidFill>
              <a:latin typeface="Raleway"/>
              <a:ea typeface="Raleway"/>
              <a:cs typeface="Raleway"/>
              <a:sym typeface="Raleway"/>
            </a:endParaRPr>
          </a:p>
          <a:p>
            <a:pPr indent="-170180" lvl="0" marL="342900" rtl="0" algn="l">
              <a:spcBef>
                <a:spcPts val="544"/>
              </a:spcBef>
              <a:spcAft>
                <a:spcPts val="0"/>
              </a:spcAft>
              <a:buClr>
                <a:schemeClr val="dk1"/>
              </a:buClr>
              <a:buSzPct val="100000"/>
              <a:buNone/>
            </a:pPr>
            <a:r>
              <a:t/>
            </a:r>
            <a:endParaRPr>
              <a:solidFill>
                <a:srgbClr val="444444"/>
              </a:solidFill>
              <a:latin typeface="Raleway"/>
              <a:ea typeface="Raleway"/>
              <a:cs typeface="Raleway"/>
              <a:sym typeface="Raleway"/>
            </a:endParaRPr>
          </a:p>
          <a:p>
            <a:pPr indent="-170180" lvl="0" marL="342900" rtl="0" algn="l">
              <a:spcBef>
                <a:spcPts val="544"/>
              </a:spcBef>
              <a:spcAft>
                <a:spcPts val="0"/>
              </a:spcAft>
              <a:buClr>
                <a:schemeClr val="dk1"/>
              </a:buClr>
              <a:buSzPct val="100000"/>
              <a:buNone/>
            </a:pPr>
            <a:r>
              <a:t/>
            </a:r>
            <a:endParaRPr>
              <a:solidFill>
                <a:srgbClr val="444444"/>
              </a:solidFill>
              <a:latin typeface="Raleway"/>
              <a:ea typeface="Raleway"/>
              <a:cs typeface="Raleway"/>
              <a:sym typeface="Raleway"/>
            </a:endParaRPr>
          </a:p>
          <a:p>
            <a:pPr indent="-170180" lvl="0" marL="342900" rtl="0" algn="l">
              <a:spcBef>
                <a:spcPts val="544"/>
              </a:spcBef>
              <a:spcAft>
                <a:spcPts val="0"/>
              </a:spcAft>
              <a:buClr>
                <a:schemeClr val="dk1"/>
              </a:buClr>
              <a:buSzPct val="100000"/>
              <a:buNone/>
            </a:pPr>
            <a:r>
              <a:t/>
            </a:r>
            <a:endParaRPr>
              <a:solidFill>
                <a:srgbClr val="444444"/>
              </a:solidFill>
              <a:latin typeface="Raleway"/>
              <a:ea typeface="Raleway"/>
              <a:cs typeface="Raleway"/>
              <a:sym typeface="Raleway"/>
            </a:endParaRPr>
          </a:p>
          <a:p>
            <a:pPr indent="-170180" lvl="0" marL="342900" rtl="0" algn="l">
              <a:spcBef>
                <a:spcPts val="544"/>
              </a:spcBef>
              <a:spcAft>
                <a:spcPts val="0"/>
              </a:spcAft>
              <a:buClr>
                <a:schemeClr val="dk1"/>
              </a:buClr>
              <a:buSzPct val="100000"/>
              <a:buNone/>
            </a:pPr>
            <a:r>
              <a:t/>
            </a:r>
            <a:endParaRPr>
              <a:solidFill>
                <a:srgbClr val="444444"/>
              </a:solidFill>
              <a:latin typeface="Raleway"/>
              <a:ea typeface="Raleway"/>
              <a:cs typeface="Raleway"/>
              <a:sym typeface="Raleway"/>
            </a:endParaRPr>
          </a:p>
          <a:p>
            <a:pPr indent="-342900" lvl="0" marL="342900" rtl="0" algn="l">
              <a:spcBef>
                <a:spcPts val="544"/>
              </a:spcBef>
              <a:spcAft>
                <a:spcPts val="0"/>
              </a:spcAft>
              <a:buClr>
                <a:srgbClr val="444444"/>
              </a:buClr>
              <a:buSzPct val="100000"/>
              <a:buChar char="•"/>
            </a:pPr>
            <a:r>
              <a:rPr b="0" i="0" lang="en-US">
                <a:solidFill>
                  <a:srgbClr val="444444"/>
                </a:solidFill>
                <a:latin typeface="Raleway"/>
                <a:ea typeface="Raleway"/>
                <a:cs typeface="Raleway"/>
                <a:sym typeface="Raleway"/>
              </a:rPr>
              <a:t>This approach neglects any helpful information provided by the second feature. However, you can use LDA to plot it.</a:t>
            </a:r>
            <a:endParaRPr/>
          </a:p>
        </p:txBody>
      </p:sp>
      <p:pic>
        <p:nvPicPr>
          <p:cNvPr id="1036" name="Google Shape;1036;p162"/>
          <p:cNvPicPr preferRelativeResize="0"/>
          <p:nvPr/>
        </p:nvPicPr>
        <p:blipFill rotWithShape="1">
          <a:blip r:embed="rId3">
            <a:alphaModFix/>
          </a:blip>
          <a:srcRect b="0" l="0" r="0" t="0"/>
          <a:stretch/>
        </p:blipFill>
        <p:spPr>
          <a:xfrm>
            <a:off x="3286116" y="3071810"/>
            <a:ext cx="3857652" cy="221457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Raleway"/>
              <a:buNone/>
            </a:pPr>
            <a:r>
              <a:rPr i="0" lang="en-US">
                <a:solidFill>
                  <a:srgbClr val="000000"/>
                </a:solidFill>
                <a:latin typeface="Raleway"/>
                <a:ea typeface="Raleway"/>
                <a:cs typeface="Raleway"/>
                <a:sym typeface="Raleway"/>
              </a:rPr>
              <a:t>Practical approach to an LDA model</a:t>
            </a:r>
            <a:endParaRPr/>
          </a:p>
        </p:txBody>
      </p:sp>
      <p:sp>
        <p:nvSpPr>
          <p:cNvPr id="1042" name="Google Shape;1042;p1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rgbClr val="444444"/>
              </a:buClr>
              <a:buSzPts val="3200"/>
              <a:buChar char="•"/>
            </a:pPr>
            <a:r>
              <a:rPr b="0" i="0" lang="en-US">
                <a:solidFill>
                  <a:srgbClr val="444444"/>
                </a:solidFill>
                <a:latin typeface="Raleway"/>
                <a:ea typeface="Raleway"/>
                <a:cs typeface="Raleway"/>
                <a:sym typeface="Raleway"/>
              </a:rPr>
              <a:t>The advantage of LDA is that it uses information from both the features to create a new axis which in turn minimizes the variance and maximizes the class distance of the two variables.</a:t>
            </a:r>
            <a:endParaRPr/>
          </a:p>
        </p:txBody>
      </p:sp>
      <p:pic>
        <p:nvPicPr>
          <p:cNvPr id="1043" name="Google Shape;1043;p163"/>
          <p:cNvPicPr preferRelativeResize="0"/>
          <p:nvPr/>
        </p:nvPicPr>
        <p:blipFill rotWithShape="1">
          <a:blip r:embed="rId3">
            <a:alphaModFix/>
          </a:blip>
          <a:srcRect b="0" l="0" r="0" t="0"/>
          <a:stretch/>
        </p:blipFill>
        <p:spPr>
          <a:xfrm>
            <a:off x="928662" y="4000504"/>
            <a:ext cx="2298184" cy="2468619"/>
          </a:xfrm>
          <a:prstGeom prst="rect">
            <a:avLst/>
          </a:prstGeom>
          <a:noFill/>
          <a:ln>
            <a:noFill/>
          </a:ln>
        </p:spPr>
      </p:pic>
      <p:pic>
        <p:nvPicPr>
          <p:cNvPr id="1044" name="Google Shape;1044;p163"/>
          <p:cNvPicPr preferRelativeResize="0"/>
          <p:nvPr/>
        </p:nvPicPr>
        <p:blipFill rotWithShape="1">
          <a:blip r:embed="rId4">
            <a:alphaModFix/>
          </a:blip>
          <a:srcRect b="0" l="0" r="0" t="0"/>
          <a:stretch/>
        </p:blipFill>
        <p:spPr>
          <a:xfrm>
            <a:off x="3428992" y="4389381"/>
            <a:ext cx="2736696" cy="2468619"/>
          </a:xfrm>
          <a:prstGeom prst="rect">
            <a:avLst/>
          </a:prstGeom>
          <a:noFill/>
          <a:ln>
            <a:noFill/>
          </a:ln>
        </p:spPr>
      </p:pic>
      <p:pic>
        <p:nvPicPr>
          <p:cNvPr id="1045" name="Google Shape;1045;p163"/>
          <p:cNvPicPr preferRelativeResize="0"/>
          <p:nvPr/>
        </p:nvPicPr>
        <p:blipFill rotWithShape="1">
          <a:blip r:embed="rId5">
            <a:alphaModFix/>
          </a:blip>
          <a:srcRect b="0" l="0" r="0" t="0"/>
          <a:stretch/>
        </p:blipFill>
        <p:spPr>
          <a:xfrm>
            <a:off x="6886459" y="5429264"/>
            <a:ext cx="2257541" cy="615982"/>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How it works</a:t>
            </a:r>
            <a:endParaRPr/>
          </a:p>
        </p:txBody>
      </p:sp>
      <p:sp>
        <p:nvSpPr>
          <p:cNvPr id="1051" name="Google Shape;1051;p164"/>
          <p:cNvSpPr txBox="1"/>
          <p:nvPr>
            <p:ph idx="1" type="body"/>
          </p:nvPr>
        </p:nvSpPr>
        <p:spPr>
          <a:xfrm>
            <a:off x="628650" y="1619251"/>
            <a:ext cx="7886700" cy="455771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rgbClr val="444444"/>
              </a:buClr>
              <a:buSzPct val="100000"/>
              <a:buChar char="•"/>
            </a:pPr>
            <a:r>
              <a:rPr b="0" i="0" lang="en-US">
                <a:solidFill>
                  <a:srgbClr val="444444"/>
                </a:solidFill>
                <a:latin typeface="Raleway"/>
                <a:ea typeface="Raleway"/>
                <a:cs typeface="Raleway"/>
                <a:sym typeface="Raleway"/>
              </a:rPr>
              <a:t>LDA focuses primarily on projecting the features in higher dimension space to lower dimensions. You can achieve this in three steps:</a:t>
            </a:r>
            <a:endParaRPr/>
          </a:p>
          <a:p>
            <a:pPr indent="-342900" lvl="0" marL="342900" rtl="0" algn="l">
              <a:spcBef>
                <a:spcPts val="496"/>
              </a:spcBef>
              <a:spcAft>
                <a:spcPts val="0"/>
              </a:spcAft>
              <a:buClr>
                <a:srgbClr val="444444"/>
              </a:buClr>
              <a:buSzPct val="100000"/>
              <a:buFont typeface="Arial"/>
              <a:buChar char="•"/>
            </a:pPr>
            <a:r>
              <a:rPr b="0" i="0" lang="en-US">
                <a:solidFill>
                  <a:srgbClr val="444444"/>
                </a:solidFill>
                <a:latin typeface="Arial"/>
                <a:ea typeface="Arial"/>
                <a:cs typeface="Arial"/>
                <a:sym typeface="Arial"/>
              </a:rPr>
              <a:t>Firstly, you need to calculate the separability between classes which is the distance between the mean of different classes. This is called the </a:t>
            </a:r>
            <a:r>
              <a:rPr b="0" i="1" lang="en-US">
                <a:solidFill>
                  <a:srgbClr val="444444"/>
                </a:solidFill>
                <a:latin typeface="Arial"/>
                <a:ea typeface="Arial"/>
                <a:cs typeface="Arial"/>
                <a:sym typeface="Arial"/>
              </a:rPr>
              <a:t>between-class variance</a:t>
            </a:r>
            <a:r>
              <a:rPr b="0" i="0" lang="en-US">
                <a:solidFill>
                  <a:srgbClr val="444444"/>
                </a:solidFill>
                <a:latin typeface="Arial"/>
                <a:ea typeface="Arial"/>
                <a:cs typeface="Arial"/>
                <a:sym typeface="Arial"/>
              </a:rPr>
              <a:t>.</a:t>
            </a:r>
            <a:endParaRPr/>
          </a:p>
          <a:p>
            <a:pPr indent="0" lvl="0" marL="0" rtl="0" algn="l">
              <a:spcBef>
                <a:spcPts val="496"/>
              </a:spcBef>
              <a:spcAft>
                <a:spcPts val="0"/>
              </a:spcAft>
              <a:buClr>
                <a:schemeClr val="dk1"/>
              </a:buClr>
              <a:buSzPct val="100000"/>
              <a:buNone/>
            </a:pPr>
            <a:r>
              <a:t/>
            </a:r>
            <a:endParaRPr/>
          </a:p>
          <a:p>
            <a:pPr indent="-342900" lvl="0" marL="342900" rtl="0" algn="l">
              <a:spcBef>
                <a:spcPts val="496"/>
              </a:spcBef>
              <a:spcAft>
                <a:spcPts val="0"/>
              </a:spcAft>
              <a:buClr>
                <a:srgbClr val="444444"/>
              </a:buClr>
              <a:buSzPct val="100000"/>
              <a:buChar char="•"/>
            </a:pPr>
            <a:r>
              <a:rPr b="0" i="0" lang="en-US">
                <a:solidFill>
                  <a:srgbClr val="444444"/>
                </a:solidFill>
                <a:latin typeface="Arial"/>
                <a:ea typeface="Arial"/>
                <a:cs typeface="Arial"/>
                <a:sym typeface="Arial"/>
              </a:rPr>
              <a:t>Secondly, calculate the distance between the mean and sample of each class. It is also called the within-class variance.</a:t>
            </a:r>
            <a:endParaRPr/>
          </a:p>
          <a:p>
            <a:pPr indent="0" lvl="0" marL="0" rtl="0" algn="l">
              <a:spcBef>
                <a:spcPts val="496"/>
              </a:spcBef>
              <a:spcAft>
                <a:spcPts val="0"/>
              </a:spcAft>
              <a:buClr>
                <a:schemeClr val="dk1"/>
              </a:buClr>
              <a:buSzPct val="100000"/>
              <a:buNone/>
            </a:pPr>
            <a:br>
              <a:rPr lang="en-US"/>
            </a:br>
            <a:endParaRPr/>
          </a:p>
        </p:txBody>
      </p:sp>
      <p:pic>
        <p:nvPicPr>
          <p:cNvPr id="1052" name="Google Shape;1052;p164"/>
          <p:cNvPicPr preferRelativeResize="0"/>
          <p:nvPr/>
        </p:nvPicPr>
        <p:blipFill rotWithShape="1">
          <a:blip r:embed="rId3">
            <a:alphaModFix/>
          </a:blip>
          <a:srcRect b="0" l="0" r="0" t="0"/>
          <a:stretch/>
        </p:blipFill>
        <p:spPr>
          <a:xfrm>
            <a:off x="6537426" y="3501008"/>
            <a:ext cx="1621145" cy="590962"/>
          </a:xfrm>
          <a:prstGeom prst="rect">
            <a:avLst/>
          </a:prstGeom>
          <a:noFill/>
          <a:ln>
            <a:noFill/>
          </a:ln>
        </p:spPr>
      </p:pic>
      <p:pic>
        <p:nvPicPr>
          <p:cNvPr id="1053" name="Google Shape;1053;p164"/>
          <p:cNvPicPr preferRelativeResize="0"/>
          <p:nvPr/>
        </p:nvPicPr>
        <p:blipFill rotWithShape="1">
          <a:blip r:embed="rId4">
            <a:alphaModFix/>
          </a:blip>
          <a:srcRect b="0" l="0" r="0" t="0"/>
          <a:stretch/>
        </p:blipFill>
        <p:spPr>
          <a:xfrm>
            <a:off x="3731198" y="5323826"/>
            <a:ext cx="3162037" cy="98549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How it works</a:t>
            </a:r>
            <a:endParaRPr/>
          </a:p>
        </p:txBody>
      </p:sp>
      <p:sp>
        <p:nvSpPr>
          <p:cNvPr id="1059" name="Google Shape;1059;p165"/>
          <p:cNvSpPr txBox="1"/>
          <p:nvPr>
            <p:ph idx="1" type="body"/>
          </p:nvPr>
        </p:nvSpPr>
        <p:spPr>
          <a:xfrm>
            <a:off x="628650" y="1619251"/>
            <a:ext cx="7886700" cy="455771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444444"/>
              </a:buClr>
              <a:buSzPts val="3200"/>
              <a:buFont typeface="Arial"/>
              <a:buChar char="•"/>
            </a:pPr>
            <a:r>
              <a:rPr b="0" i="0" lang="en-US">
                <a:solidFill>
                  <a:srgbClr val="444444"/>
                </a:solidFill>
                <a:latin typeface="Arial"/>
                <a:ea typeface="Arial"/>
                <a:cs typeface="Arial"/>
                <a:sym typeface="Arial"/>
              </a:rPr>
              <a:t>Finally, construct the lower-dimensional space which maximizes the between-class variance and minimizes the within-class variance. P is considered as the lower-dimensional space projection, also called Fisher’s criterion.</a:t>
            </a:r>
            <a:endParaRPr/>
          </a:p>
          <a:p>
            <a:pPr indent="-342900" lvl="0" marL="342900" rtl="0" algn="l">
              <a:spcBef>
                <a:spcPts val="640"/>
              </a:spcBef>
              <a:spcAft>
                <a:spcPts val="0"/>
              </a:spcAft>
              <a:buClr>
                <a:schemeClr val="dk1"/>
              </a:buClr>
              <a:buSzPts val="3200"/>
              <a:buChar char="•"/>
            </a:pPr>
            <a:br>
              <a:rPr lang="en-US"/>
            </a:br>
            <a:endParaRPr/>
          </a:p>
        </p:txBody>
      </p:sp>
      <p:pic>
        <p:nvPicPr>
          <p:cNvPr id="1060" name="Google Shape;1060;p165"/>
          <p:cNvPicPr preferRelativeResize="0"/>
          <p:nvPr/>
        </p:nvPicPr>
        <p:blipFill rotWithShape="1">
          <a:blip r:embed="rId3">
            <a:alphaModFix/>
          </a:blip>
          <a:srcRect b="0" l="0" r="0" t="0"/>
          <a:stretch/>
        </p:blipFill>
        <p:spPr>
          <a:xfrm>
            <a:off x="5436096" y="4309397"/>
            <a:ext cx="3097778" cy="142385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Raleway"/>
              <a:buNone/>
            </a:pPr>
            <a:r>
              <a:rPr i="0" lang="en-US">
                <a:solidFill>
                  <a:srgbClr val="000000"/>
                </a:solidFill>
                <a:latin typeface="Raleway"/>
                <a:ea typeface="Raleway"/>
                <a:cs typeface="Raleway"/>
                <a:sym typeface="Raleway"/>
              </a:rPr>
              <a:t>How does an LDA model make predictions?</a:t>
            </a:r>
            <a:endParaRPr/>
          </a:p>
        </p:txBody>
      </p:sp>
      <p:sp>
        <p:nvSpPr>
          <p:cNvPr id="1066" name="Google Shape;1066;p1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444444"/>
              </a:buClr>
              <a:buSzPct val="100000"/>
              <a:buChar char="•"/>
            </a:pPr>
            <a:r>
              <a:rPr b="0" i="0" lang="en-US">
                <a:solidFill>
                  <a:srgbClr val="444444"/>
                </a:solidFill>
                <a:latin typeface="Raleway"/>
                <a:ea typeface="Raleway"/>
                <a:cs typeface="Raleway"/>
                <a:sym typeface="Raleway"/>
              </a:rPr>
              <a:t>LDA models use Bayes’ Theorem to estimate probabilities. They make predictions based upon the probability that a new input dataset belongs to each class. </a:t>
            </a:r>
            <a:endParaRPr/>
          </a:p>
          <a:p>
            <a:pPr indent="-342900" lvl="0" marL="342900" rtl="0" algn="l">
              <a:spcBef>
                <a:spcPts val="592"/>
              </a:spcBef>
              <a:spcAft>
                <a:spcPts val="0"/>
              </a:spcAft>
              <a:buClr>
                <a:srgbClr val="444444"/>
              </a:buClr>
              <a:buSzPct val="100000"/>
              <a:buChar char="•"/>
            </a:pPr>
            <a:r>
              <a:rPr b="0" i="0" lang="en-US">
                <a:solidFill>
                  <a:srgbClr val="444444"/>
                </a:solidFill>
                <a:latin typeface="Raleway"/>
                <a:ea typeface="Raleway"/>
                <a:cs typeface="Raleway"/>
                <a:sym typeface="Raleway"/>
              </a:rPr>
              <a:t>The class which has the highest probability is considered the output class and then the LDA makes a prediction.  </a:t>
            </a:r>
            <a:endParaRPr/>
          </a:p>
          <a:p>
            <a:pPr indent="-342900" lvl="0" marL="342900" rtl="0" algn="l">
              <a:spcBef>
                <a:spcPts val="592"/>
              </a:spcBef>
              <a:spcAft>
                <a:spcPts val="0"/>
              </a:spcAft>
              <a:buClr>
                <a:srgbClr val="444444"/>
              </a:buClr>
              <a:buSzPct val="100000"/>
              <a:buChar char="•"/>
            </a:pPr>
            <a:r>
              <a:rPr b="0" i="0" lang="en-US">
                <a:solidFill>
                  <a:srgbClr val="444444"/>
                </a:solidFill>
                <a:latin typeface="Raleway"/>
                <a:ea typeface="Raleway"/>
                <a:cs typeface="Raleway"/>
                <a:sym typeface="Raleway"/>
              </a:rPr>
              <a:t>The prediction is made simply by the use of Bayes’ Theorem which estimates the probability of the output class given the input.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67"/>
          <p:cNvSpPr txBox="1"/>
          <p:nvPr>
            <p:ph type="title"/>
          </p:nvPr>
        </p:nvSpPr>
        <p:spPr>
          <a:xfrm>
            <a:off x="683568" y="116632"/>
            <a:ext cx="7886700" cy="6540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Times New Roman"/>
              <a:buNone/>
            </a:pPr>
            <a:r>
              <a:rPr i="0" lang="en-US" sz="2700">
                <a:solidFill>
                  <a:srgbClr val="000000"/>
                </a:solidFill>
                <a:latin typeface="Times New Roman"/>
                <a:ea typeface="Times New Roman"/>
                <a:cs typeface="Times New Roman"/>
                <a:sym typeface="Times New Roman"/>
              </a:rPr>
              <a:t>How does an LDA model make predictions</a:t>
            </a:r>
            <a:r>
              <a:rPr i="0" lang="en-US" sz="3800">
                <a:solidFill>
                  <a:srgbClr val="000000"/>
                </a:solidFill>
                <a:latin typeface="Raleway"/>
                <a:ea typeface="Raleway"/>
                <a:cs typeface="Raleway"/>
                <a:sym typeface="Raleway"/>
              </a:rPr>
              <a:t>?</a:t>
            </a:r>
            <a:endParaRPr sz="3800"/>
          </a:p>
        </p:txBody>
      </p:sp>
      <p:sp>
        <p:nvSpPr>
          <p:cNvPr id="1072" name="Google Shape;1072;p167"/>
          <p:cNvSpPr txBox="1"/>
          <p:nvPr>
            <p:ph idx="1" type="body"/>
          </p:nvPr>
        </p:nvSpPr>
        <p:spPr>
          <a:xfrm>
            <a:off x="628650" y="838200"/>
            <a:ext cx="7886700" cy="532447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444444"/>
              </a:buClr>
              <a:buSzPts val="2000"/>
              <a:buChar char="•"/>
            </a:pPr>
            <a:r>
              <a:rPr b="0" i="0" lang="en-US" sz="2000">
                <a:solidFill>
                  <a:srgbClr val="444444"/>
                </a:solidFill>
                <a:latin typeface="Times New Roman"/>
                <a:ea typeface="Times New Roman"/>
                <a:cs typeface="Times New Roman"/>
                <a:sym typeface="Times New Roman"/>
              </a:rPr>
              <a:t>They also make use of the probability of each class and the probability of the data belonging to each class:</a:t>
            </a:r>
            <a:endParaRPr/>
          </a:p>
          <a:p>
            <a:pPr indent="0" lvl="0" marL="0" rtl="0" algn="l">
              <a:lnSpc>
                <a:spcPct val="100000"/>
              </a:lnSpc>
              <a:spcBef>
                <a:spcPts val="400"/>
              </a:spcBef>
              <a:spcAft>
                <a:spcPts val="0"/>
              </a:spcAft>
              <a:buClr>
                <a:srgbClr val="444444"/>
              </a:buClr>
              <a:buSzPts val="2000"/>
              <a:buNone/>
            </a:pPr>
            <a:r>
              <a:rPr lang="en-US" sz="2000">
                <a:solidFill>
                  <a:srgbClr val="444444"/>
                </a:solidFill>
                <a:latin typeface="Times New Roman"/>
                <a:ea typeface="Times New Roman"/>
                <a:cs typeface="Times New Roman"/>
                <a:sym typeface="Times New Roman"/>
              </a:rPr>
              <a:t>	</a:t>
            </a:r>
            <a:r>
              <a:rPr b="0" i="0" lang="en-US" sz="2000">
                <a:solidFill>
                  <a:srgbClr val="444444"/>
                </a:solidFill>
                <a:latin typeface="Times New Roman"/>
                <a:ea typeface="Times New Roman"/>
                <a:cs typeface="Times New Roman"/>
                <a:sym typeface="Times New Roman"/>
              </a:rPr>
              <a:t>P(Y=x|X=x)  = </a:t>
            </a:r>
            <a:r>
              <a:rPr b="1" i="0" lang="en-US" sz="2000">
                <a:solidFill>
                  <a:srgbClr val="222222"/>
                </a:solidFill>
                <a:latin typeface="Times New Roman"/>
                <a:ea typeface="Times New Roman"/>
                <a:cs typeface="Times New Roman"/>
                <a:sym typeface="Times New Roman"/>
              </a:rPr>
              <a:t>[</a:t>
            </a:r>
            <a:r>
              <a:rPr b="0" i="0" lang="en-US" sz="2000">
                <a:solidFill>
                  <a:srgbClr val="444444"/>
                </a:solidFill>
                <a:latin typeface="Times New Roman"/>
                <a:ea typeface="Times New Roman"/>
                <a:cs typeface="Times New Roman"/>
                <a:sym typeface="Times New Roman"/>
              </a:rPr>
              <a:t>(Plk * fk(x))</a:t>
            </a:r>
            <a:r>
              <a:rPr b="1" i="0" lang="en-US" sz="2000">
                <a:solidFill>
                  <a:srgbClr val="222222"/>
                </a:solidFill>
                <a:latin typeface="Times New Roman"/>
                <a:ea typeface="Times New Roman"/>
                <a:cs typeface="Times New Roman"/>
                <a:sym typeface="Times New Roman"/>
              </a:rPr>
              <a:t>]</a:t>
            </a:r>
            <a:r>
              <a:rPr b="0" i="0" lang="en-US" sz="2000">
                <a:solidFill>
                  <a:srgbClr val="444444"/>
                </a:solidFill>
                <a:latin typeface="Times New Roman"/>
                <a:ea typeface="Times New Roman"/>
                <a:cs typeface="Times New Roman"/>
                <a:sym typeface="Times New Roman"/>
              </a:rPr>
              <a:t> / </a:t>
            </a:r>
            <a:r>
              <a:rPr b="1" i="0" lang="en-US" sz="2000">
                <a:solidFill>
                  <a:srgbClr val="222222"/>
                </a:solidFill>
                <a:latin typeface="Times New Roman"/>
                <a:ea typeface="Times New Roman"/>
                <a:cs typeface="Times New Roman"/>
                <a:sym typeface="Times New Roman"/>
              </a:rPr>
              <a:t>[</a:t>
            </a:r>
            <a:r>
              <a:rPr b="0" i="0" lang="en-US" sz="2000">
                <a:solidFill>
                  <a:srgbClr val="444444"/>
                </a:solidFill>
                <a:latin typeface="Times New Roman"/>
                <a:ea typeface="Times New Roman"/>
                <a:cs typeface="Times New Roman"/>
                <a:sym typeface="Times New Roman"/>
              </a:rPr>
              <a:t>(sum(PlI * fl(x))</a:t>
            </a:r>
            <a:r>
              <a:rPr b="1" i="0" lang="en-US" sz="2000">
                <a:solidFill>
                  <a:srgbClr val="222222"/>
                </a:solidFill>
                <a:latin typeface="Times New Roman"/>
                <a:ea typeface="Times New Roman"/>
                <a:cs typeface="Times New Roman"/>
                <a:sym typeface="Times New Roman"/>
              </a:rPr>
              <a:t>]</a:t>
            </a:r>
            <a:endParaRPr b="1" sz="2000">
              <a:solidFill>
                <a:srgbClr val="222222"/>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rgbClr val="444444"/>
              </a:buClr>
              <a:buSzPts val="2000"/>
              <a:buNone/>
            </a:pPr>
            <a:r>
              <a:rPr b="0" i="0" lang="en-US" sz="2000">
                <a:solidFill>
                  <a:srgbClr val="444444"/>
                </a:solidFill>
                <a:latin typeface="Times New Roman"/>
                <a:ea typeface="Times New Roman"/>
                <a:cs typeface="Times New Roman"/>
                <a:sym typeface="Times New Roman"/>
              </a:rPr>
              <a:t>Where x = input.</a:t>
            </a:r>
            <a:br>
              <a:rPr b="0" i="0" lang="en-US" sz="2000">
                <a:solidFill>
                  <a:srgbClr val="444444"/>
                </a:solidFill>
                <a:latin typeface="Times New Roman"/>
                <a:ea typeface="Times New Roman"/>
                <a:cs typeface="Times New Roman"/>
                <a:sym typeface="Times New Roman"/>
              </a:rPr>
            </a:br>
            <a:r>
              <a:rPr b="0" i="0" lang="en-US" sz="2000">
                <a:solidFill>
                  <a:srgbClr val="444444"/>
                </a:solidFill>
                <a:latin typeface="Times New Roman"/>
                <a:ea typeface="Times New Roman"/>
                <a:cs typeface="Times New Roman"/>
                <a:sym typeface="Times New Roman"/>
              </a:rPr>
              <a:t>            k = output class.</a:t>
            </a:r>
            <a:br>
              <a:rPr b="0" i="0" lang="en-US" sz="2000">
                <a:solidFill>
                  <a:srgbClr val="444444"/>
                </a:solidFill>
                <a:latin typeface="Times New Roman"/>
                <a:ea typeface="Times New Roman"/>
                <a:cs typeface="Times New Roman"/>
                <a:sym typeface="Times New Roman"/>
              </a:rPr>
            </a:br>
            <a:r>
              <a:rPr b="0" i="0" lang="en-US" sz="2000">
                <a:solidFill>
                  <a:srgbClr val="444444"/>
                </a:solidFill>
                <a:latin typeface="Times New Roman"/>
                <a:ea typeface="Times New Roman"/>
                <a:cs typeface="Times New Roman"/>
                <a:sym typeface="Times New Roman"/>
              </a:rPr>
              <a:t>            Plk = Nk/n or base probability of each class observed in the training data. It is also called prior probability in Bayes’ Theorem.</a:t>
            </a:r>
            <a:br>
              <a:rPr b="0" i="0" lang="en-US" sz="2000">
                <a:solidFill>
                  <a:srgbClr val="444444"/>
                </a:solidFill>
                <a:latin typeface="Times New Roman"/>
                <a:ea typeface="Times New Roman"/>
                <a:cs typeface="Times New Roman"/>
                <a:sym typeface="Times New Roman"/>
              </a:rPr>
            </a:br>
            <a:r>
              <a:rPr b="0" i="0" lang="en-US" sz="2000">
                <a:solidFill>
                  <a:srgbClr val="444444"/>
                </a:solidFill>
                <a:latin typeface="Times New Roman"/>
                <a:ea typeface="Times New Roman"/>
                <a:cs typeface="Times New Roman"/>
                <a:sym typeface="Times New Roman"/>
              </a:rPr>
              <a:t>            fk(x) = estimated probability of x belonging to class k.</a:t>
            </a:r>
            <a:endParaRPr/>
          </a:p>
          <a:p>
            <a:pPr indent="-342900" lvl="0" marL="342900" rtl="0" algn="l">
              <a:lnSpc>
                <a:spcPct val="100000"/>
              </a:lnSpc>
              <a:spcBef>
                <a:spcPts val="400"/>
              </a:spcBef>
              <a:spcAft>
                <a:spcPts val="0"/>
              </a:spcAft>
              <a:buClr>
                <a:srgbClr val="444444"/>
              </a:buClr>
              <a:buSzPts val="2000"/>
              <a:buChar char="•"/>
            </a:pPr>
            <a:r>
              <a:rPr b="0" i="0" lang="en-US" sz="2000">
                <a:solidFill>
                  <a:srgbClr val="444444"/>
                </a:solidFill>
                <a:latin typeface="Times New Roman"/>
                <a:ea typeface="Times New Roman"/>
                <a:cs typeface="Times New Roman"/>
                <a:sym typeface="Times New Roman"/>
              </a:rPr>
              <a:t>The f(x) is plotted using a Gaussian Distribution function and then it is plugged into the equation above and the result we get is the equation as follows:</a:t>
            </a:r>
            <a:endParaRPr/>
          </a:p>
          <a:p>
            <a:pPr indent="-342900" lvl="0" marL="342900" rtl="0" algn="l">
              <a:lnSpc>
                <a:spcPct val="100000"/>
              </a:lnSpc>
              <a:spcBef>
                <a:spcPts val="400"/>
              </a:spcBef>
              <a:spcAft>
                <a:spcPts val="0"/>
              </a:spcAft>
              <a:buClr>
                <a:srgbClr val="444444"/>
              </a:buClr>
              <a:buSzPts val="2000"/>
              <a:buChar char="•"/>
            </a:pPr>
            <a:r>
              <a:rPr b="0" i="0" lang="en-US" sz="2000">
                <a:solidFill>
                  <a:srgbClr val="444444"/>
                </a:solidFill>
                <a:latin typeface="Times New Roman"/>
                <a:ea typeface="Times New Roman"/>
                <a:cs typeface="Times New Roman"/>
                <a:sym typeface="Times New Roman"/>
              </a:rPr>
              <a:t>Dk(x) = x∗(mean/Σ²) – (mean²/(2*Σ²)) + ln(PIk)</a:t>
            </a:r>
            <a:endParaRPr/>
          </a:p>
          <a:p>
            <a:pPr indent="-342900" lvl="0" marL="342900" rtl="0" algn="l">
              <a:lnSpc>
                <a:spcPct val="100000"/>
              </a:lnSpc>
              <a:spcBef>
                <a:spcPts val="400"/>
              </a:spcBef>
              <a:spcAft>
                <a:spcPts val="0"/>
              </a:spcAft>
              <a:buClr>
                <a:srgbClr val="444444"/>
              </a:buClr>
              <a:buSzPts val="2000"/>
              <a:buChar char="•"/>
            </a:pPr>
            <a:r>
              <a:rPr lang="en-US" sz="2000">
                <a:solidFill>
                  <a:srgbClr val="444444"/>
                </a:solidFill>
                <a:latin typeface="Times New Roman"/>
                <a:ea typeface="Times New Roman"/>
                <a:cs typeface="Times New Roman"/>
                <a:sym typeface="Times New Roman"/>
              </a:rPr>
              <a:t>The Dk(x) is called the discriminant function for class k given input x, mean,  Σ² and Plk are all estimated from the data and the class is calculated as having the largest value, will be considered in the output classification.  </a:t>
            </a:r>
            <a:endParaRPr/>
          </a:p>
          <a:p>
            <a:pPr indent="0" lvl="0" marL="0" rtl="0" algn="l">
              <a:lnSpc>
                <a:spcPct val="100000"/>
              </a:lnSpc>
              <a:spcBef>
                <a:spcPts val="400"/>
              </a:spcBef>
              <a:spcAft>
                <a:spcPts val="0"/>
              </a:spcAft>
              <a:buClr>
                <a:schemeClr val="dk1"/>
              </a:buClr>
              <a:buSzPts val="2000"/>
              <a:buNone/>
            </a:pPr>
            <a:r>
              <a:t/>
            </a:r>
            <a:endParaRPr sz="2000">
              <a:solidFill>
                <a:srgbClr val="444444"/>
              </a:solidFill>
              <a:latin typeface="Times New Roman"/>
              <a:ea typeface="Times New Roman"/>
              <a:cs typeface="Times New Roman"/>
              <a:sym typeface="Times New Roman"/>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 is decision theory?</a:t>
            </a:r>
            <a:endParaRPr/>
          </a:p>
        </p:txBody>
      </p:sp>
      <p:sp>
        <p:nvSpPr>
          <p:cNvPr id="1078" name="Google Shape;1078;p1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Decision theory is theory about decisions. </a:t>
            </a:r>
            <a:endParaRPr/>
          </a:p>
          <a:p>
            <a:pPr indent="-342900" lvl="0" marL="342900" rtl="0" algn="l">
              <a:spcBef>
                <a:spcPts val="640"/>
              </a:spcBef>
              <a:spcAft>
                <a:spcPts val="0"/>
              </a:spcAft>
              <a:buClr>
                <a:schemeClr val="dk1"/>
              </a:buClr>
              <a:buSzPts val="3200"/>
              <a:buChar char="•"/>
            </a:pPr>
            <a:r>
              <a:rPr lang="en-US"/>
              <a:t>The subject is not a very unified one. </a:t>
            </a:r>
            <a:endParaRPr/>
          </a:p>
          <a:p>
            <a:pPr indent="-342900" lvl="0" marL="342900" rtl="0" algn="l">
              <a:spcBef>
                <a:spcPts val="640"/>
              </a:spcBef>
              <a:spcAft>
                <a:spcPts val="0"/>
              </a:spcAft>
              <a:buClr>
                <a:schemeClr val="dk1"/>
              </a:buClr>
              <a:buSzPts val="3200"/>
              <a:buChar char="•"/>
            </a:pPr>
            <a:r>
              <a:rPr lang="en-US"/>
              <a:t>To the contrary, there are many different ways to theorize about decisions, and therefore also many different research traditions.</a:t>
            </a:r>
            <a:endParaRPr/>
          </a:p>
          <a:p>
            <a:pPr indent="-342900" lvl="0" marL="342900" rtl="0" algn="l">
              <a:spcBef>
                <a:spcPts val="640"/>
              </a:spcBef>
              <a:spcAft>
                <a:spcPts val="0"/>
              </a:spcAft>
              <a:buClr>
                <a:schemeClr val="dk1"/>
              </a:buClr>
              <a:buSzPts val="3200"/>
              <a:buChar char="•"/>
            </a:pPr>
            <a:r>
              <a:rPr lang="en-US"/>
              <a:t> This text attempts to reflect some of the diversity of the subject. Its emphasis lies on the less (mathematically) technical aspects of decision theory.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084" name="Google Shape;1084;p1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lang="en-US"/>
              <a:t>Decision theory</a:t>
            </a:r>
            <a:r>
              <a:rPr lang="en-US"/>
              <a:t> (or the </a:t>
            </a:r>
            <a:r>
              <a:rPr b="1" lang="en-US"/>
              <a:t>theory of choice</a:t>
            </a:r>
            <a:r>
              <a:rPr lang="en-US"/>
              <a:t> not to be confused with </a:t>
            </a:r>
            <a:r>
              <a:rPr lang="en-US" u="sng">
                <a:solidFill>
                  <a:schemeClr val="hlink"/>
                </a:solidFill>
                <a:hlinkClick r:id="rId3"/>
              </a:rPr>
              <a:t>choice theory</a:t>
            </a:r>
            <a:r>
              <a:rPr lang="en-US"/>
              <a:t>) is the study of an </a:t>
            </a:r>
            <a:r>
              <a:rPr lang="en-US" u="sng">
                <a:solidFill>
                  <a:schemeClr val="hlink"/>
                </a:solidFill>
                <a:hlinkClick r:id="rId4"/>
              </a:rPr>
              <a:t>agent's</a:t>
            </a:r>
            <a:r>
              <a:rPr lang="en-US"/>
              <a:t> choices.</a:t>
            </a:r>
            <a:endParaRPr/>
          </a:p>
          <a:p>
            <a:pPr indent="-342900" lvl="0" marL="342900" rtl="0" algn="l">
              <a:spcBef>
                <a:spcPts val="640"/>
              </a:spcBef>
              <a:spcAft>
                <a:spcPts val="0"/>
              </a:spcAft>
              <a:buClr>
                <a:schemeClr val="dk1"/>
              </a:buClr>
              <a:buSzPts val="3200"/>
              <a:buChar char="•"/>
            </a:pPr>
            <a:r>
              <a:rPr lang="en-US"/>
              <a:t>Decision theory can be broken into two branches: </a:t>
            </a:r>
            <a:endParaRPr/>
          </a:p>
          <a:p>
            <a:pPr indent="-342900" lvl="0" marL="342900" rtl="0" algn="l">
              <a:spcBef>
                <a:spcPts val="640"/>
              </a:spcBef>
              <a:spcAft>
                <a:spcPts val="0"/>
              </a:spcAft>
              <a:buClr>
                <a:schemeClr val="dk1"/>
              </a:buClr>
              <a:buSzPts val="3200"/>
              <a:buChar char="•"/>
            </a:pPr>
            <a:r>
              <a:rPr lang="en-US" u="sng">
                <a:solidFill>
                  <a:schemeClr val="hlink"/>
                </a:solidFill>
                <a:hlinkClick r:id="rId5"/>
              </a:rPr>
              <a:t>normative</a:t>
            </a:r>
            <a:r>
              <a:rPr lang="en-US"/>
              <a:t> </a:t>
            </a:r>
            <a:endParaRPr/>
          </a:p>
          <a:p>
            <a:pPr indent="-342900" lvl="0" marL="342900" rtl="0" algn="l">
              <a:spcBef>
                <a:spcPts val="640"/>
              </a:spcBef>
              <a:spcAft>
                <a:spcPts val="0"/>
              </a:spcAft>
              <a:buClr>
                <a:schemeClr val="dk1"/>
              </a:buClr>
              <a:buSzPts val="3200"/>
              <a:buChar char="•"/>
            </a:pPr>
            <a:r>
              <a:rPr lang="en-US"/>
              <a:t>descriptive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Two types</a:t>
            </a:r>
            <a:endParaRPr/>
          </a:p>
        </p:txBody>
      </p:sp>
      <p:sp>
        <p:nvSpPr>
          <p:cNvPr id="1090" name="Google Shape;1090;p1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u="sng">
                <a:solidFill>
                  <a:schemeClr val="hlink"/>
                </a:solidFill>
                <a:hlinkClick r:id="rId3"/>
              </a:rPr>
              <a:t>normative</a:t>
            </a:r>
            <a:r>
              <a:rPr lang="en-US"/>
              <a:t> decision theory, which analyzes the outcomes of decisions or determines the </a:t>
            </a:r>
            <a:r>
              <a:rPr lang="en-US" u="sng">
                <a:solidFill>
                  <a:schemeClr val="hlink"/>
                </a:solidFill>
                <a:hlinkClick r:id="rId4"/>
              </a:rPr>
              <a:t>optimal decisions</a:t>
            </a:r>
            <a:r>
              <a:rPr lang="en-US"/>
              <a:t> given constraints and assumptions  </a:t>
            </a:r>
            <a:endParaRPr/>
          </a:p>
          <a:p>
            <a:pPr indent="-342900" lvl="0" marL="342900" rtl="0" algn="l">
              <a:spcBef>
                <a:spcPts val="640"/>
              </a:spcBef>
              <a:spcAft>
                <a:spcPts val="0"/>
              </a:spcAft>
              <a:buClr>
                <a:schemeClr val="dk1"/>
              </a:buClr>
              <a:buSzPts val="3200"/>
              <a:buChar char="•"/>
            </a:pPr>
            <a:r>
              <a:rPr lang="en-US"/>
              <a:t>descriptive decision theory, which analyzes </a:t>
            </a:r>
            <a:r>
              <a:rPr i="1" lang="en-US"/>
              <a:t>how</a:t>
            </a:r>
            <a:r>
              <a:rPr lang="en-US"/>
              <a:t> agents actually make the decisions they do.</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096" name="Google Shape;1096;p171"/>
          <p:cNvPicPr preferRelativeResize="0"/>
          <p:nvPr>
            <p:ph idx="1" type="body"/>
          </p:nvPr>
        </p:nvPicPr>
        <p:blipFill rotWithShape="1">
          <a:blip r:embed="rId3">
            <a:alphaModFix/>
          </a:blip>
          <a:srcRect b="0" l="0" r="0" t="0"/>
          <a:stretch/>
        </p:blipFill>
        <p:spPr>
          <a:xfrm>
            <a:off x="457200" y="1758858"/>
            <a:ext cx="8229600" cy="42086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 ALGORITHM</a:t>
            </a:r>
            <a:endParaRPr/>
          </a:p>
        </p:txBody>
      </p:sp>
      <p:sp>
        <p:nvSpPr>
          <p:cNvPr id="179" name="Google Shape;179;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a:t>
            </a:r>
            <a:r>
              <a:rPr lang="en-US">
                <a:solidFill>
                  <a:srgbClr val="FF0000"/>
                </a:solidFill>
              </a:rPr>
              <a:t>main limitation </a:t>
            </a:r>
            <a:r>
              <a:rPr lang="en-US"/>
              <a:t>of multi-algorithm systems is that since the different sources of evidence are obtained from the same raw data (e.g., right index fingerprint image), the multiple sources tend to be correlated</a:t>
            </a:r>
            <a:endParaRPr/>
          </a:p>
          <a:p>
            <a:pPr indent="-139700" lvl="0" marL="342900" rtl="0" algn="l">
              <a:spcBef>
                <a:spcPts val="640"/>
              </a:spcBef>
              <a:spcAft>
                <a:spcPts val="0"/>
              </a:spcAft>
              <a:buClr>
                <a:schemeClr val="dk1"/>
              </a:buClr>
              <a:buSzPts val="3200"/>
              <a:buNone/>
            </a:pPr>
            <a:r>
              <a:t/>
            </a:r>
            <a:endParaRPr/>
          </a:p>
        </p:txBody>
      </p:sp>
      <p:pic>
        <p:nvPicPr>
          <p:cNvPr descr="F:\July 2020 -Dec 2020\biometrics\images\UNIT 3 IMAGES\MULTI ALGORITHMS.PNG" id="180" name="Google Shape;180;p28"/>
          <p:cNvPicPr preferRelativeResize="0"/>
          <p:nvPr/>
        </p:nvPicPr>
        <p:blipFill rotWithShape="1">
          <a:blip r:embed="rId3">
            <a:alphaModFix/>
          </a:blip>
          <a:srcRect b="0" l="0" r="0" t="0"/>
          <a:stretch/>
        </p:blipFill>
        <p:spPr>
          <a:xfrm>
            <a:off x="2627784" y="4221088"/>
            <a:ext cx="4536504" cy="232144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02" name="Google Shape;1102;p172"/>
          <p:cNvPicPr preferRelativeResize="0"/>
          <p:nvPr>
            <p:ph idx="1" type="body"/>
          </p:nvPr>
        </p:nvPicPr>
        <p:blipFill rotWithShape="1">
          <a:blip r:embed="rId3">
            <a:alphaModFix/>
          </a:blip>
          <a:srcRect b="0" l="0" r="0" t="0"/>
          <a:stretch/>
        </p:blipFill>
        <p:spPr>
          <a:xfrm>
            <a:off x="457200" y="1891797"/>
            <a:ext cx="8229600" cy="3942768"/>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08" name="Google Shape;1108;p173"/>
          <p:cNvPicPr preferRelativeResize="0"/>
          <p:nvPr>
            <p:ph idx="1" type="body"/>
          </p:nvPr>
        </p:nvPicPr>
        <p:blipFill rotWithShape="1">
          <a:blip r:embed="rId3">
            <a:alphaModFix/>
          </a:blip>
          <a:srcRect b="0" l="0" r="0" t="0"/>
          <a:stretch/>
        </p:blipFill>
        <p:spPr>
          <a:xfrm>
            <a:off x="457200" y="1956549"/>
            <a:ext cx="8229600" cy="3813264"/>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14" name="Google Shape;1114;p174"/>
          <p:cNvPicPr preferRelativeResize="0"/>
          <p:nvPr>
            <p:ph idx="1" type="body"/>
          </p:nvPr>
        </p:nvPicPr>
        <p:blipFill rotWithShape="1">
          <a:blip r:embed="rId3">
            <a:alphaModFix/>
          </a:blip>
          <a:srcRect b="0" l="0" r="0" t="0"/>
          <a:stretch/>
        </p:blipFill>
        <p:spPr>
          <a:xfrm>
            <a:off x="488025" y="1600200"/>
            <a:ext cx="8167949" cy="4525963"/>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20" name="Google Shape;1120;p175"/>
          <p:cNvPicPr preferRelativeResize="0"/>
          <p:nvPr>
            <p:ph idx="1" type="body"/>
          </p:nvPr>
        </p:nvPicPr>
        <p:blipFill rotWithShape="1">
          <a:blip r:embed="rId3">
            <a:alphaModFix/>
          </a:blip>
          <a:srcRect b="0" l="0" r="0" t="0"/>
          <a:stretch/>
        </p:blipFill>
        <p:spPr>
          <a:xfrm>
            <a:off x="1324812" y="1600200"/>
            <a:ext cx="6494376" cy="4525963"/>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26" name="Google Shape;1126;p176"/>
          <p:cNvPicPr preferRelativeResize="0"/>
          <p:nvPr>
            <p:ph idx="1" type="body"/>
          </p:nvPr>
        </p:nvPicPr>
        <p:blipFill rotWithShape="1">
          <a:blip r:embed="rId3">
            <a:alphaModFix/>
          </a:blip>
          <a:srcRect b="0" l="0" r="0" t="0"/>
          <a:stretch/>
        </p:blipFill>
        <p:spPr>
          <a:xfrm>
            <a:off x="457200" y="1659086"/>
            <a:ext cx="8229600" cy="440819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32" name="Google Shape;1132;p177"/>
          <p:cNvPicPr preferRelativeResize="0"/>
          <p:nvPr>
            <p:ph idx="1" type="body"/>
          </p:nvPr>
        </p:nvPicPr>
        <p:blipFill rotWithShape="1">
          <a:blip r:embed="rId3">
            <a:alphaModFix/>
          </a:blip>
          <a:srcRect b="0" l="0" r="0" t="0"/>
          <a:stretch/>
        </p:blipFill>
        <p:spPr>
          <a:xfrm>
            <a:off x="457200" y="1718387"/>
            <a:ext cx="8229600" cy="4289588"/>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38" name="Google Shape;1138;p178"/>
          <p:cNvPicPr preferRelativeResize="0"/>
          <p:nvPr>
            <p:ph idx="1" type="body"/>
          </p:nvPr>
        </p:nvPicPr>
        <p:blipFill rotWithShape="1">
          <a:blip r:embed="rId3">
            <a:alphaModFix/>
          </a:blip>
          <a:srcRect b="0" l="0" r="0" t="0"/>
          <a:stretch/>
        </p:blipFill>
        <p:spPr>
          <a:xfrm>
            <a:off x="1749630" y="1600200"/>
            <a:ext cx="5644739" cy="4525963"/>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44" name="Google Shape;1144;p179"/>
          <p:cNvPicPr preferRelativeResize="0"/>
          <p:nvPr>
            <p:ph idx="1" type="body"/>
          </p:nvPr>
        </p:nvPicPr>
        <p:blipFill rotWithShape="1">
          <a:blip r:embed="rId3">
            <a:alphaModFix/>
          </a:blip>
          <a:srcRect b="0" l="0" r="0" t="0"/>
          <a:stretch/>
        </p:blipFill>
        <p:spPr>
          <a:xfrm>
            <a:off x="937705" y="1824547"/>
            <a:ext cx="7268589" cy="4077269"/>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50" name="Google Shape;1150;p180"/>
          <p:cNvPicPr preferRelativeResize="0"/>
          <p:nvPr>
            <p:ph idx="1" type="body"/>
          </p:nvPr>
        </p:nvPicPr>
        <p:blipFill rotWithShape="1">
          <a:blip r:embed="rId3">
            <a:alphaModFix/>
          </a:blip>
          <a:srcRect b="0" l="0" r="0" t="0"/>
          <a:stretch/>
        </p:blipFill>
        <p:spPr>
          <a:xfrm>
            <a:off x="1132699" y="1600200"/>
            <a:ext cx="6878602" cy="4525963"/>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56" name="Google Shape;1156;p181"/>
          <p:cNvPicPr preferRelativeResize="0"/>
          <p:nvPr>
            <p:ph idx="1" type="body"/>
          </p:nvPr>
        </p:nvPicPr>
        <p:blipFill rotWithShape="1">
          <a:blip r:embed="rId3">
            <a:alphaModFix/>
          </a:blip>
          <a:srcRect b="0" l="0" r="0" t="0"/>
          <a:stretch/>
        </p:blipFill>
        <p:spPr>
          <a:xfrm>
            <a:off x="1355052" y="1600200"/>
            <a:ext cx="6433896" cy="45259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86" name="Google Shape;186;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t>multi-algorithm system can use </a:t>
            </a:r>
            <a:r>
              <a:rPr lang="en-US">
                <a:solidFill>
                  <a:srgbClr val="FF0000"/>
                </a:solidFill>
              </a:rPr>
              <a:t>multiple feature sets </a:t>
            </a:r>
            <a:r>
              <a:rPr lang="en-US"/>
              <a:t>(i.e., multiple representations) extracted from the </a:t>
            </a:r>
            <a:r>
              <a:rPr lang="en-US">
                <a:solidFill>
                  <a:srgbClr val="FF0000"/>
                </a:solidFill>
              </a:rPr>
              <a:t>same biometric data </a:t>
            </a:r>
            <a:r>
              <a:rPr lang="en-US"/>
              <a:t>or multiple matching schemes operating on a single feature set.</a:t>
            </a:r>
            <a:endParaRPr/>
          </a:p>
          <a:p>
            <a:pPr indent="-342900" lvl="0" marL="342900" rtl="0" algn="l">
              <a:spcBef>
                <a:spcPts val="544"/>
              </a:spcBef>
              <a:spcAft>
                <a:spcPts val="0"/>
              </a:spcAft>
              <a:buClr>
                <a:schemeClr val="dk1"/>
              </a:buClr>
              <a:buSzPct val="100000"/>
              <a:buChar char="•"/>
            </a:pPr>
            <a:r>
              <a:rPr lang="en-US"/>
              <a:t>Another example of a system using multiple feature sets is a face recognition system that employs different feature extraction schemes like Principal Component Analysis (PCA), Independent Component</a:t>
            </a:r>
            <a:endParaRPr/>
          </a:p>
          <a:p>
            <a:pPr indent="-342900" lvl="0" marL="342900" rtl="0" algn="l">
              <a:spcBef>
                <a:spcPts val="544"/>
              </a:spcBef>
              <a:spcAft>
                <a:spcPts val="0"/>
              </a:spcAft>
              <a:buClr>
                <a:schemeClr val="dk1"/>
              </a:buClr>
              <a:buSzPct val="100000"/>
              <a:buChar char="•"/>
            </a:pPr>
            <a:r>
              <a:rPr lang="en-US"/>
              <a:t>Analysis (ICA), and Linear Discriminant Analysis (LDA) to encode (i.e., represent) a single face image.</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62" name="Google Shape;1162;p182"/>
          <p:cNvPicPr preferRelativeResize="0"/>
          <p:nvPr>
            <p:ph idx="1" type="body"/>
          </p:nvPr>
        </p:nvPicPr>
        <p:blipFill rotWithShape="1">
          <a:blip r:embed="rId3">
            <a:alphaModFix/>
          </a:blip>
          <a:srcRect b="0" l="0" r="0" t="0"/>
          <a:stretch/>
        </p:blipFill>
        <p:spPr>
          <a:xfrm>
            <a:off x="1355052" y="1600200"/>
            <a:ext cx="6433896" cy="452596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68" name="Google Shape;1168;p183"/>
          <p:cNvPicPr preferRelativeResize="0"/>
          <p:nvPr>
            <p:ph idx="1" type="body"/>
          </p:nvPr>
        </p:nvPicPr>
        <p:blipFill rotWithShape="1">
          <a:blip r:embed="rId3">
            <a:alphaModFix/>
          </a:blip>
          <a:srcRect b="0" l="0" r="0" t="0"/>
          <a:stretch/>
        </p:blipFill>
        <p:spPr>
          <a:xfrm>
            <a:off x="457200" y="1776584"/>
            <a:ext cx="8229600" cy="4173194"/>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74" name="Google Shape;1174;p184"/>
          <p:cNvPicPr preferRelativeResize="0"/>
          <p:nvPr>
            <p:ph idx="1" type="body"/>
          </p:nvPr>
        </p:nvPicPr>
        <p:blipFill rotWithShape="1">
          <a:blip r:embed="rId3">
            <a:alphaModFix/>
          </a:blip>
          <a:srcRect b="0" l="0" r="0" t="0"/>
          <a:stretch/>
        </p:blipFill>
        <p:spPr>
          <a:xfrm>
            <a:off x="465848" y="1600200"/>
            <a:ext cx="8212304" cy="4525963"/>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80" name="Google Shape;1180;p185"/>
          <p:cNvPicPr preferRelativeResize="0"/>
          <p:nvPr>
            <p:ph idx="1" type="body"/>
          </p:nvPr>
        </p:nvPicPr>
        <p:blipFill rotWithShape="1">
          <a:blip r:embed="rId3">
            <a:alphaModFix/>
          </a:blip>
          <a:srcRect b="0" l="0" r="0" t="0"/>
          <a:stretch/>
        </p:blipFill>
        <p:spPr>
          <a:xfrm>
            <a:off x="457200" y="2210022"/>
            <a:ext cx="8229600" cy="3306319"/>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86" name="Google Shape;1186;p186"/>
          <p:cNvPicPr preferRelativeResize="0"/>
          <p:nvPr>
            <p:ph idx="1" type="body"/>
          </p:nvPr>
        </p:nvPicPr>
        <p:blipFill rotWithShape="1">
          <a:blip r:embed="rId3">
            <a:alphaModFix/>
          </a:blip>
          <a:srcRect b="0" l="0" r="0" t="0"/>
          <a:stretch/>
        </p:blipFill>
        <p:spPr>
          <a:xfrm>
            <a:off x="711362" y="1600200"/>
            <a:ext cx="7721276" cy="4525963"/>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92" name="Google Shape;1192;p187"/>
          <p:cNvPicPr preferRelativeResize="0"/>
          <p:nvPr>
            <p:ph idx="1" type="body"/>
          </p:nvPr>
        </p:nvPicPr>
        <p:blipFill rotWithShape="1">
          <a:blip r:embed="rId3">
            <a:alphaModFix/>
          </a:blip>
          <a:srcRect b="0" l="0" r="0" t="0"/>
          <a:stretch/>
        </p:blipFill>
        <p:spPr>
          <a:xfrm>
            <a:off x="504257" y="1762626"/>
            <a:ext cx="8135485" cy="420111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198" name="Google Shape;1198;p188"/>
          <p:cNvPicPr preferRelativeResize="0"/>
          <p:nvPr>
            <p:ph idx="1" type="body"/>
          </p:nvPr>
        </p:nvPicPr>
        <p:blipFill rotWithShape="1">
          <a:blip r:embed="rId3">
            <a:alphaModFix/>
          </a:blip>
          <a:srcRect b="0" l="0" r="0" t="0"/>
          <a:stretch/>
        </p:blipFill>
        <p:spPr>
          <a:xfrm>
            <a:off x="747303" y="1600200"/>
            <a:ext cx="7649394" cy="452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Multi-instance systems</a:t>
            </a:r>
            <a:endParaRPr/>
          </a:p>
        </p:txBody>
      </p:sp>
      <p:sp>
        <p:nvSpPr>
          <p:cNvPr id="192" name="Google Shape;192;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These systems use multiple instances of the same body trait and are also sometimes referred to as multi-unit systems</a:t>
            </a:r>
            <a:endParaRPr/>
          </a:p>
          <a:p>
            <a:pPr indent="-342900" lvl="0" marL="342900" rtl="0" algn="l">
              <a:spcBef>
                <a:spcPts val="592"/>
              </a:spcBef>
              <a:spcAft>
                <a:spcPts val="0"/>
              </a:spcAft>
              <a:buClr>
                <a:schemeClr val="dk1"/>
              </a:buClr>
              <a:buSzPct val="100000"/>
              <a:buChar char="•"/>
            </a:pPr>
            <a:r>
              <a:rPr lang="en-US"/>
              <a:t>For example, the left and right index fingers, or the left and right irides of an individual may be used to verify an individual’s identity.</a:t>
            </a:r>
            <a:endParaRPr/>
          </a:p>
          <a:p>
            <a:pPr indent="-342900" lvl="0" marL="342900" rtl="0" algn="l">
              <a:spcBef>
                <a:spcPts val="592"/>
              </a:spcBef>
              <a:spcAft>
                <a:spcPts val="0"/>
              </a:spcAft>
              <a:buClr>
                <a:schemeClr val="dk1"/>
              </a:buClr>
              <a:buSzPct val="100000"/>
              <a:buChar char="•"/>
            </a:pPr>
            <a:r>
              <a:rPr lang="en-US"/>
              <a:t>Automated Fingerprint Identification Systems (AFIS), that obtain tenprint information from a subject, can benefit from sensors that are able to rapidly acquire impressions of all ten fingers in three stages as shown in Figure 6.6.</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3 IMAGES\MULTI INSTANCE.PNG" id="198" name="Google Shape;198;p31"/>
          <p:cNvPicPr preferRelativeResize="0"/>
          <p:nvPr>
            <p:ph idx="1" type="body"/>
          </p:nvPr>
        </p:nvPicPr>
        <p:blipFill rotWithShape="1">
          <a:blip r:embed="rId3">
            <a:alphaModFix/>
          </a:blip>
          <a:srcRect b="0" l="0" r="0" t="0"/>
          <a:stretch/>
        </p:blipFill>
        <p:spPr>
          <a:xfrm>
            <a:off x="971600" y="1700808"/>
            <a:ext cx="7344816" cy="38884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TOPICS</a:t>
            </a:r>
            <a:endParaRPr/>
          </a:p>
        </p:txBody>
      </p:sp>
      <p:sp>
        <p:nvSpPr>
          <p:cNvPr id="95" name="Google Shape;95;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b="1" i="1" lang="en-US"/>
              <a:t>Introduction to multibiometrics</a:t>
            </a:r>
            <a:endParaRPr b="1" i="1"/>
          </a:p>
          <a:p>
            <a:pPr indent="-342900" lvl="0" marL="342900" rtl="0" algn="l">
              <a:spcBef>
                <a:spcPts val="544"/>
              </a:spcBef>
              <a:spcAft>
                <a:spcPts val="0"/>
              </a:spcAft>
              <a:buClr>
                <a:schemeClr val="dk1"/>
              </a:buClr>
              <a:buSzPct val="100000"/>
              <a:buChar char="•"/>
            </a:pPr>
            <a:r>
              <a:rPr b="1" i="1" lang="en-US"/>
              <a:t>Sources of multiple evidence</a:t>
            </a:r>
            <a:endParaRPr/>
          </a:p>
          <a:p>
            <a:pPr indent="-342900" lvl="0" marL="342900" rtl="0" algn="l">
              <a:spcBef>
                <a:spcPts val="544"/>
              </a:spcBef>
              <a:spcAft>
                <a:spcPts val="0"/>
              </a:spcAft>
              <a:buClr>
                <a:schemeClr val="dk1"/>
              </a:buClr>
              <a:buSzPct val="100000"/>
              <a:buChar char="•"/>
            </a:pPr>
            <a:r>
              <a:rPr b="1" i="1" lang="en-US"/>
              <a:t>Acquisition sequence</a:t>
            </a:r>
            <a:endParaRPr/>
          </a:p>
          <a:p>
            <a:pPr indent="-342900" lvl="0" marL="342900" rtl="0" algn="l">
              <a:spcBef>
                <a:spcPts val="544"/>
              </a:spcBef>
              <a:spcAft>
                <a:spcPts val="0"/>
              </a:spcAft>
              <a:buClr>
                <a:schemeClr val="dk1"/>
              </a:buClr>
              <a:buSzPct val="100000"/>
              <a:buChar char="•"/>
            </a:pPr>
            <a:r>
              <a:rPr b="1" i="1" lang="en-US"/>
              <a:t>Processing sequence </a:t>
            </a:r>
            <a:endParaRPr/>
          </a:p>
          <a:p>
            <a:pPr indent="-342900" lvl="0" marL="342900" rtl="0" algn="l">
              <a:spcBef>
                <a:spcPts val="544"/>
              </a:spcBef>
              <a:spcAft>
                <a:spcPts val="0"/>
              </a:spcAft>
              <a:buClr>
                <a:schemeClr val="dk1"/>
              </a:buClr>
              <a:buSzPct val="100000"/>
              <a:buChar char="•"/>
            </a:pPr>
            <a:r>
              <a:rPr b="1" i="1" lang="en-US"/>
              <a:t>Fusion level</a:t>
            </a:r>
            <a:endParaRPr/>
          </a:p>
          <a:p>
            <a:pPr indent="-342900" lvl="0" marL="342900" rtl="0" algn="l">
              <a:spcBef>
                <a:spcPts val="544"/>
              </a:spcBef>
              <a:spcAft>
                <a:spcPts val="0"/>
              </a:spcAft>
              <a:buClr>
                <a:schemeClr val="dk1"/>
              </a:buClr>
              <a:buSzPct val="100000"/>
              <a:buChar char="•"/>
            </a:pPr>
            <a:r>
              <a:rPr b="1" i="1" lang="en-US"/>
              <a:t>Sensor level fusion</a:t>
            </a:r>
            <a:endParaRPr/>
          </a:p>
          <a:p>
            <a:pPr indent="-342900" lvl="0" marL="342900" rtl="0" algn="l">
              <a:spcBef>
                <a:spcPts val="544"/>
              </a:spcBef>
              <a:spcAft>
                <a:spcPts val="0"/>
              </a:spcAft>
              <a:buClr>
                <a:schemeClr val="dk1"/>
              </a:buClr>
              <a:buSzPct val="100000"/>
              <a:buChar char="•"/>
            </a:pPr>
            <a:r>
              <a:rPr b="1" i="1" lang="en-US"/>
              <a:t>Feature level fusion</a:t>
            </a:r>
            <a:endParaRPr/>
          </a:p>
          <a:p>
            <a:pPr indent="-342900" lvl="0" marL="342900" rtl="0" algn="l">
              <a:spcBef>
                <a:spcPts val="544"/>
              </a:spcBef>
              <a:spcAft>
                <a:spcPts val="0"/>
              </a:spcAft>
              <a:buClr>
                <a:schemeClr val="dk1"/>
              </a:buClr>
              <a:buSzPct val="100000"/>
              <a:buChar char="•"/>
            </a:pPr>
            <a:r>
              <a:rPr b="1" i="1" lang="en-US"/>
              <a:t>Score level fusion</a:t>
            </a:r>
            <a:endParaRPr/>
          </a:p>
          <a:p>
            <a:pPr indent="-342900" lvl="0" marL="342900" rtl="0" algn="l">
              <a:spcBef>
                <a:spcPts val="544"/>
              </a:spcBef>
              <a:spcAft>
                <a:spcPts val="0"/>
              </a:spcAft>
              <a:buClr>
                <a:schemeClr val="dk1"/>
              </a:buClr>
              <a:buSzPct val="100000"/>
              <a:buChar char="•"/>
            </a:pPr>
            <a:r>
              <a:rPr b="1" i="1" lang="en-US"/>
              <a:t>Rank level fusion</a:t>
            </a:r>
            <a:endParaRPr/>
          </a:p>
          <a:p>
            <a:pPr indent="-342900" lvl="0" marL="342900" rtl="0" algn="l">
              <a:spcBef>
                <a:spcPts val="544"/>
              </a:spcBef>
              <a:spcAft>
                <a:spcPts val="0"/>
              </a:spcAft>
              <a:buClr>
                <a:schemeClr val="dk1"/>
              </a:buClr>
              <a:buSzPct val="100000"/>
              <a:buChar char="•"/>
            </a:pPr>
            <a:r>
              <a:rPr b="1" i="1" lang="en-US"/>
              <a:t>Decision level fusion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04" name="Google Shape;204;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Multi-instance systems are often necessary in applications where the size of the system database (i.e., the number of enrolled individuals) is very large (the FBI’s IAFIS database currently has more than 60 million ten-print images) and </a:t>
            </a:r>
            <a:r>
              <a:rPr lang="en-US">
                <a:solidFill>
                  <a:srgbClr val="FF0000"/>
                </a:solidFill>
              </a:rPr>
              <a:t>all ten fingers provide additional discriminatory information </a:t>
            </a:r>
            <a:r>
              <a:rPr lang="en-US"/>
              <a:t>that is required for high search accuracy.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Multi-sample systems</a:t>
            </a:r>
            <a:endParaRPr/>
          </a:p>
        </p:txBody>
      </p:sp>
      <p:sp>
        <p:nvSpPr>
          <p:cNvPr id="210" name="Google Shape;210;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A single sensor may be used to </a:t>
            </a:r>
            <a:r>
              <a:rPr lang="en-US">
                <a:solidFill>
                  <a:srgbClr val="FF0000"/>
                </a:solidFill>
              </a:rPr>
              <a:t>acquire multiple samples of the same biometric trait </a:t>
            </a:r>
            <a:r>
              <a:rPr lang="en-US"/>
              <a:t>in order to account for the variations that can occur in the trait, or to obtain a more complete representation of the underlying trait. </a:t>
            </a:r>
            <a:endParaRPr/>
          </a:p>
          <a:p>
            <a:pPr indent="-342900" lvl="0" marL="342900" rtl="0" algn="l">
              <a:spcBef>
                <a:spcPts val="592"/>
              </a:spcBef>
              <a:spcAft>
                <a:spcPts val="0"/>
              </a:spcAft>
              <a:buClr>
                <a:schemeClr val="dk1"/>
              </a:buClr>
              <a:buSzPct val="100000"/>
              <a:buChar char="•"/>
            </a:pPr>
            <a:r>
              <a:rPr lang="en-US"/>
              <a:t>A face system, for example, may capture (and store) </a:t>
            </a:r>
            <a:r>
              <a:rPr lang="en-US">
                <a:solidFill>
                  <a:srgbClr val="FF0000"/>
                </a:solidFill>
              </a:rPr>
              <a:t>the left and right profile images along with the frontal image of a person’s face</a:t>
            </a:r>
            <a:r>
              <a:rPr lang="en-US"/>
              <a:t> in order to account for variations in the facial pose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16" name="Google Shape;216;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One of the </a:t>
            </a:r>
            <a:r>
              <a:rPr lang="en-US">
                <a:solidFill>
                  <a:srgbClr val="FF0000"/>
                </a:solidFill>
              </a:rPr>
              <a:t>key issues in amulti-sample system is determining the </a:t>
            </a:r>
            <a:r>
              <a:rPr i="1" lang="en-US">
                <a:solidFill>
                  <a:srgbClr val="FF0000"/>
                </a:solidFill>
              </a:rPr>
              <a:t>number </a:t>
            </a:r>
            <a:r>
              <a:rPr lang="en-US">
                <a:solidFill>
                  <a:srgbClr val="FF0000"/>
                </a:solidFill>
              </a:rPr>
              <a:t>of samples </a:t>
            </a:r>
            <a:r>
              <a:rPr lang="en-US"/>
              <a:t>that need to be acquired from a biometric trait. </a:t>
            </a:r>
            <a:endParaRPr/>
          </a:p>
          <a:p>
            <a:pPr indent="-342900" lvl="0" marL="342900" rtl="0" algn="l">
              <a:spcBef>
                <a:spcPts val="640"/>
              </a:spcBef>
              <a:spcAft>
                <a:spcPts val="0"/>
              </a:spcAft>
              <a:buClr>
                <a:schemeClr val="dk1"/>
              </a:buClr>
              <a:buSzPts val="3200"/>
              <a:buChar char="•"/>
            </a:pPr>
            <a:r>
              <a:rPr lang="en-US"/>
              <a:t>It is important that the procured samples represent the </a:t>
            </a:r>
            <a:r>
              <a:rPr i="1" lang="en-US"/>
              <a:t>variability </a:t>
            </a:r>
            <a:r>
              <a:rPr lang="en-US"/>
              <a:t>as well as the </a:t>
            </a:r>
            <a:r>
              <a:rPr i="1" lang="en-US"/>
              <a:t>typicality </a:t>
            </a:r>
            <a:r>
              <a:rPr lang="en-US"/>
              <a:t>of the individual’s biometric</a:t>
            </a:r>
            <a:endParaRPr/>
          </a:p>
          <a:p>
            <a:pPr indent="-342900" lvl="0" marL="342900" rtl="0" algn="l">
              <a:spcBef>
                <a:spcPts val="640"/>
              </a:spcBef>
              <a:spcAft>
                <a:spcPts val="0"/>
              </a:spcAft>
              <a:buClr>
                <a:schemeClr val="dk1"/>
              </a:buClr>
              <a:buSzPts val="3200"/>
              <a:buChar char="•"/>
            </a:pPr>
            <a:r>
              <a:rPr lang="en-US"/>
              <a:t>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MULTIMODAL SYSTEMS</a:t>
            </a:r>
            <a:endParaRPr/>
          </a:p>
        </p:txBody>
      </p:sp>
      <p:sp>
        <p:nvSpPr>
          <p:cNvPr id="222" name="Google Shape;222;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Multimodal systems combine the evidence presented by </a:t>
            </a:r>
            <a:r>
              <a:rPr lang="en-US">
                <a:solidFill>
                  <a:srgbClr val="FF0000"/>
                </a:solidFill>
              </a:rPr>
              <a:t>different body traits </a:t>
            </a:r>
            <a:r>
              <a:rPr lang="en-US"/>
              <a:t>for establishing identity. Some of the earliest multimodal biometric systems utilized </a:t>
            </a:r>
            <a:r>
              <a:rPr lang="en-US">
                <a:solidFill>
                  <a:srgbClr val="FF0000"/>
                </a:solidFill>
              </a:rPr>
              <a:t>face and voice features </a:t>
            </a:r>
            <a:r>
              <a:rPr lang="en-US"/>
              <a:t>to establish the identity of an individual.</a:t>
            </a:r>
            <a:endParaRPr/>
          </a:p>
          <a:p>
            <a:pPr indent="-342900" lvl="0" marL="342900" rtl="0" algn="l">
              <a:spcBef>
                <a:spcPts val="592"/>
              </a:spcBef>
              <a:spcAft>
                <a:spcPts val="0"/>
              </a:spcAft>
              <a:buClr>
                <a:schemeClr val="dk1"/>
              </a:buClr>
              <a:buSzPct val="100000"/>
              <a:buChar char="•"/>
            </a:pPr>
            <a:r>
              <a:rPr lang="en-US"/>
              <a:t>The cost of deploying multimodal biometric systems is substantially more due to the requirement of multiple sensors and, consequently, the development of appropriate user interfaces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3 IMAGES\MULTIMODAL.PNG" id="228" name="Google Shape;228;p36"/>
          <p:cNvPicPr preferRelativeResize="0"/>
          <p:nvPr>
            <p:ph idx="1" type="body"/>
          </p:nvPr>
        </p:nvPicPr>
        <p:blipFill rotWithShape="1">
          <a:blip r:embed="rId3">
            <a:alphaModFix/>
          </a:blip>
          <a:srcRect b="0" l="0" r="0" t="0"/>
          <a:stretch/>
        </p:blipFill>
        <p:spPr>
          <a:xfrm>
            <a:off x="1403648" y="1915047"/>
            <a:ext cx="6264695" cy="43942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 Acquisition and Processing Architecture</a:t>
            </a:r>
            <a:endParaRPr/>
          </a:p>
        </p:txBody>
      </p:sp>
      <p:sp>
        <p:nvSpPr>
          <p:cNvPr id="234" name="Google Shape;234;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order or sequence of biometric data acquisition has a bearing on the convenience imparted to the user. </a:t>
            </a:r>
            <a:endParaRPr/>
          </a:p>
          <a:p>
            <a:pPr indent="-342900" lvl="0" marL="342900" rtl="0" algn="l">
              <a:spcBef>
                <a:spcPts val="640"/>
              </a:spcBef>
              <a:spcAft>
                <a:spcPts val="0"/>
              </a:spcAft>
              <a:buClr>
                <a:srgbClr val="FF0000"/>
              </a:buClr>
              <a:buSzPts val="3200"/>
              <a:buChar char="•"/>
            </a:pPr>
            <a:r>
              <a:rPr lang="en-US">
                <a:solidFill>
                  <a:srgbClr val="FF0000"/>
                </a:solidFill>
              </a:rPr>
              <a:t>The sequence in which </a:t>
            </a:r>
            <a:r>
              <a:rPr lang="en-US"/>
              <a:t>the procured biometric data is processed can significantly impact the </a:t>
            </a:r>
            <a:r>
              <a:rPr lang="en-US">
                <a:solidFill>
                  <a:srgbClr val="FF0000"/>
                </a:solidFill>
              </a:rPr>
              <a:t>throughput time </a:t>
            </a:r>
            <a:r>
              <a:rPr lang="en-US"/>
              <a:t>in large-scale identification systems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i="1" lang="en-US"/>
              <a:t>Acquisition sequence</a:t>
            </a:r>
            <a:endParaRPr/>
          </a:p>
        </p:txBody>
      </p:sp>
      <p:sp>
        <p:nvSpPr>
          <p:cNvPr id="240" name="Google Shape;240;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acquisition sequence in a multibiometric system refers to the order in which the various sources of evidence are acquired from an individual (in the case of multialgorithm systems, only a single biometric sample is required and, therefore, the acquisition methodology is not an issue).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SERIAL AND PARALLEL ACQUISITION</a:t>
            </a:r>
            <a:endParaRPr/>
          </a:p>
        </p:txBody>
      </p:sp>
      <p:sp>
        <p:nvSpPr>
          <p:cNvPr id="246" name="Google Shape;246;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Typically, multibiometric systems employ the serial acquisition approach, where the evidence is gathered </a:t>
            </a:r>
            <a:r>
              <a:rPr lang="en-US">
                <a:solidFill>
                  <a:srgbClr val="FF0000"/>
                </a:solidFill>
              </a:rPr>
              <a:t>sequentially</a:t>
            </a:r>
            <a:r>
              <a:rPr lang="en-US"/>
              <a:t>, i.e., each source is independently obtained with a short time interval between successive acquisitions. </a:t>
            </a:r>
            <a:endParaRPr/>
          </a:p>
          <a:p>
            <a:pPr indent="-342900" lvl="0" marL="342900" rtl="0" algn="l">
              <a:spcBef>
                <a:spcPts val="496"/>
              </a:spcBef>
              <a:spcAft>
                <a:spcPts val="0"/>
              </a:spcAft>
              <a:buClr>
                <a:schemeClr val="dk1"/>
              </a:buClr>
              <a:buSzPct val="100000"/>
              <a:buChar char="•"/>
            </a:pPr>
            <a:r>
              <a:rPr lang="en-US"/>
              <a:t>In some cases, the evidence may be acquired </a:t>
            </a:r>
            <a:r>
              <a:rPr lang="en-US">
                <a:solidFill>
                  <a:srgbClr val="FF0000"/>
                </a:solidFill>
              </a:rPr>
              <a:t>simultaneously</a:t>
            </a:r>
            <a:r>
              <a:rPr lang="en-US"/>
              <a:t> (in parallel fashion). For example the face and iris information of a user may be obtained nearly simultaneously by utilizing two cameras housed in the same unit. </a:t>
            </a:r>
            <a:endParaRPr/>
          </a:p>
          <a:p>
            <a:pPr indent="-342900" lvl="0" marL="342900" rtl="0" algn="l">
              <a:spcBef>
                <a:spcPts val="496"/>
              </a:spcBef>
              <a:spcAft>
                <a:spcPts val="0"/>
              </a:spcAft>
              <a:buClr>
                <a:schemeClr val="dk1"/>
              </a:buClr>
              <a:buSzPct val="100000"/>
              <a:buChar char="•"/>
            </a:pPr>
            <a:r>
              <a:rPr lang="en-US"/>
              <a:t>Similarly, the face, voice, and lip movements of a user may be acquired simultaneously by capturing a video, and multiple fingerprints can be captured in parallel using a </a:t>
            </a:r>
            <a:r>
              <a:rPr lang="en-US">
                <a:solidFill>
                  <a:srgbClr val="FF0000"/>
                </a:solidFill>
              </a:rPr>
              <a:t>multi-finger slap scanner</a:t>
            </a:r>
            <a:endParaRPr/>
          </a:p>
          <a:p>
            <a:pPr indent="-185420" lvl="0" marL="342900" rtl="0" algn="l">
              <a:spcBef>
                <a:spcPts val="496"/>
              </a:spcBef>
              <a:spcAft>
                <a:spcPts val="0"/>
              </a:spcAft>
              <a:buClr>
                <a:schemeClr val="dk1"/>
              </a:buClr>
              <a:buSzPct val="1000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Processing sequence</a:t>
            </a:r>
            <a:endParaRPr/>
          </a:p>
        </p:txBody>
      </p:sp>
      <p:sp>
        <p:nvSpPr>
          <p:cNvPr id="252" name="Google Shape;252;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The processing sequence adopted by a multibiometric system refers to the order in which the acquired information is processed to render a decision which could be independent of the order in which the information is acquired. </a:t>
            </a:r>
            <a:endParaRPr/>
          </a:p>
          <a:p>
            <a:pPr indent="-342900" lvl="0" marL="342900" rtl="0" algn="l">
              <a:spcBef>
                <a:spcPts val="640"/>
              </a:spcBef>
              <a:spcAft>
                <a:spcPts val="0"/>
              </a:spcAft>
              <a:buClr>
                <a:schemeClr val="dk1"/>
              </a:buClr>
              <a:buSzPts val="3200"/>
              <a:buChar char="•"/>
            </a:pPr>
            <a:r>
              <a:rPr lang="en-US"/>
              <a:t>Thus, </a:t>
            </a:r>
            <a:r>
              <a:rPr lang="en-US">
                <a:solidFill>
                  <a:srgbClr val="FF0000"/>
                </a:solidFill>
              </a:rPr>
              <a:t>information may be </a:t>
            </a:r>
            <a:r>
              <a:rPr i="1" lang="en-US">
                <a:solidFill>
                  <a:srgbClr val="FF0000"/>
                </a:solidFill>
              </a:rPr>
              <a:t>acquired sequentially </a:t>
            </a:r>
            <a:r>
              <a:rPr lang="en-US">
                <a:solidFill>
                  <a:srgbClr val="FF0000"/>
                </a:solidFill>
              </a:rPr>
              <a:t>but </a:t>
            </a:r>
            <a:r>
              <a:rPr i="1" lang="en-US">
                <a:solidFill>
                  <a:srgbClr val="FF0000"/>
                </a:solidFill>
              </a:rPr>
              <a:t>processed simultaneously </a:t>
            </a:r>
            <a:r>
              <a:rPr lang="en-US">
                <a:solidFill>
                  <a:srgbClr val="FF0000"/>
                </a:solidFill>
              </a:rPr>
              <a:t>and vice</a:t>
            </a:r>
            <a:endParaRPr>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Serial mode</a:t>
            </a:r>
            <a:endParaRPr/>
          </a:p>
        </p:txBody>
      </p:sp>
      <p:sp>
        <p:nvSpPr>
          <p:cNvPr id="258" name="Google Shape;258;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the serial or cascade mode, the processing of information takes place sequentially. In Figure 6.11, the fingerprint information of the user is first processed; if the fingerprint sub-system is unable to determine the user’s identity, then the data corresponding to the face biometric is processed.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TOPICS</a:t>
            </a:r>
            <a:endParaRPr/>
          </a:p>
        </p:txBody>
      </p:sp>
      <p:sp>
        <p:nvSpPr>
          <p:cNvPr id="101" name="Google Shape;101;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b="1" i="1" lang="en-US"/>
              <a:t>Features Matching and Decision Making</a:t>
            </a:r>
            <a:endParaRPr/>
          </a:p>
          <a:p>
            <a:pPr indent="-342900" lvl="0" marL="342900" rtl="0" algn="l">
              <a:spcBef>
                <a:spcPts val="496"/>
              </a:spcBef>
              <a:spcAft>
                <a:spcPts val="0"/>
              </a:spcAft>
              <a:buClr>
                <a:schemeClr val="dk1"/>
              </a:buClr>
              <a:buSzPct val="100000"/>
              <a:buChar char="•"/>
            </a:pPr>
            <a:r>
              <a:rPr b="1" i="1" lang="en-US"/>
              <a:t>Feature matching: null and alternative hypothesis h0, h1, Error type I/II, Matching score distribution,  FM/FNM, ROC curve, DET curve,  FAR/FRR curve.</a:t>
            </a:r>
            <a:endParaRPr/>
          </a:p>
          <a:p>
            <a:pPr indent="-342900" lvl="0" marL="342900" rtl="0" algn="l">
              <a:spcBef>
                <a:spcPts val="496"/>
              </a:spcBef>
              <a:spcAft>
                <a:spcPts val="0"/>
              </a:spcAft>
              <a:buClr>
                <a:schemeClr val="dk1"/>
              </a:buClr>
              <a:buSzPct val="100000"/>
              <a:buChar char="•"/>
            </a:pPr>
            <a:r>
              <a:rPr b="1" i="1" lang="en-US"/>
              <a:t>Introduction to Various matching methods</a:t>
            </a:r>
            <a:endParaRPr/>
          </a:p>
          <a:p>
            <a:pPr indent="-342900" lvl="0" marL="342900" rtl="0" algn="l">
              <a:spcBef>
                <a:spcPts val="496"/>
              </a:spcBef>
              <a:spcAft>
                <a:spcPts val="0"/>
              </a:spcAft>
              <a:buClr>
                <a:schemeClr val="dk1"/>
              </a:buClr>
              <a:buSzPct val="100000"/>
              <a:buChar char="•"/>
            </a:pPr>
            <a:r>
              <a:rPr b="1" i="1" lang="en-US"/>
              <a:t>LDA</a:t>
            </a:r>
            <a:endParaRPr/>
          </a:p>
          <a:p>
            <a:pPr indent="-342900" lvl="0" marL="342900" rtl="0" algn="l">
              <a:spcBef>
                <a:spcPts val="496"/>
              </a:spcBef>
              <a:spcAft>
                <a:spcPts val="0"/>
              </a:spcAft>
              <a:buClr>
                <a:schemeClr val="dk1"/>
              </a:buClr>
              <a:buSzPct val="100000"/>
              <a:buChar char="•"/>
            </a:pPr>
            <a:r>
              <a:rPr b="1" i="1" lang="en-US"/>
              <a:t>PCA, Eigen vectors and values, 2D-PCA,</a:t>
            </a:r>
            <a:endParaRPr/>
          </a:p>
          <a:p>
            <a:pPr indent="-342900" lvl="0" marL="342900" rtl="0" algn="l">
              <a:spcBef>
                <a:spcPts val="496"/>
              </a:spcBef>
              <a:spcAft>
                <a:spcPts val="0"/>
              </a:spcAft>
              <a:buClr>
                <a:schemeClr val="dk1"/>
              </a:buClr>
              <a:buSzPct val="100000"/>
              <a:buChar char="•"/>
            </a:pPr>
            <a:r>
              <a:rPr b="1" i="1" lang="en-US"/>
              <a:t>generalization to p-dim, covariance and correlation, algebra of PCA, projection of data</a:t>
            </a:r>
            <a:endParaRPr/>
          </a:p>
          <a:p>
            <a:pPr indent="-342900" lvl="0" marL="342900" rtl="0" algn="l">
              <a:spcBef>
                <a:spcPts val="496"/>
              </a:spcBef>
              <a:spcAft>
                <a:spcPts val="0"/>
              </a:spcAft>
              <a:buClr>
                <a:schemeClr val="dk1"/>
              </a:buClr>
              <a:buSzPct val="100000"/>
              <a:buChar char="•"/>
            </a:pPr>
            <a:r>
              <a:rPr b="1" i="1" lang="en-US"/>
              <a:t>Introduction to decision theory and their examples</a:t>
            </a:r>
            <a:endParaRPr/>
          </a:p>
          <a:p>
            <a:pPr indent="-342900" lvl="0" marL="342900" rtl="0" algn="l">
              <a:spcBef>
                <a:spcPts val="496"/>
              </a:spcBef>
              <a:spcAft>
                <a:spcPts val="0"/>
              </a:spcAft>
              <a:buClr>
                <a:schemeClr val="dk1"/>
              </a:buClr>
              <a:buSzPct val="100000"/>
              <a:buChar char="•"/>
            </a:pPr>
            <a:r>
              <a:rPr i="1" lang="en-US"/>
              <a:t>Explanation – examples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Serial mode of operation</a:t>
            </a:r>
            <a:endParaRPr/>
          </a:p>
        </p:txBody>
      </p:sp>
      <p:pic>
        <p:nvPicPr>
          <p:cNvPr descr="F:\July 2020 -Dec 2020\biometrics\images\UNIT 3 IMAGES\serial acq.PNG" id="264" name="Google Shape;264;p42"/>
          <p:cNvPicPr preferRelativeResize="0"/>
          <p:nvPr>
            <p:ph idx="1" type="body"/>
          </p:nvPr>
        </p:nvPicPr>
        <p:blipFill rotWithShape="1">
          <a:blip r:embed="rId3">
            <a:alphaModFix/>
          </a:blip>
          <a:srcRect b="0" l="0" r="0" t="0"/>
          <a:stretch/>
        </p:blipFill>
        <p:spPr>
          <a:xfrm>
            <a:off x="1691680" y="1628800"/>
            <a:ext cx="5208468" cy="5400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Parallel</a:t>
            </a:r>
            <a:endParaRPr/>
          </a:p>
        </p:txBody>
      </p:sp>
      <p:sp>
        <p:nvSpPr>
          <p:cNvPr id="270" name="Google Shape;270;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In the parallel mode, each unibiometric system processes its information independently at the same time and the processed information is combined using an appropriate fusion scheme (see Figure 6.12). </a:t>
            </a:r>
            <a:endParaRPr/>
          </a:p>
          <a:p>
            <a:pPr indent="-342900" lvl="0" marL="342900" rtl="0" algn="l">
              <a:spcBef>
                <a:spcPts val="496"/>
              </a:spcBef>
              <a:spcAft>
                <a:spcPts val="0"/>
              </a:spcAft>
              <a:buClr>
                <a:schemeClr val="dk1"/>
              </a:buClr>
              <a:buSzPct val="100000"/>
              <a:buChar char="•"/>
            </a:pPr>
            <a:r>
              <a:rPr lang="en-US"/>
              <a:t>A multibiometric system designed to operate in the parallel mode generally has a higher accuracy because it utilizes more evidence about the user for recognition. </a:t>
            </a:r>
            <a:endParaRPr/>
          </a:p>
          <a:p>
            <a:pPr indent="-342900" lvl="0" marL="342900" rtl="0" algn="l">
              <a:spcBef>
                <a:spcPts val="496"/>
              </a:spcBef>
              <a:spcAft>
                <a:spcPts val="0"/>
              </a:spcAft>
              <a:buClr>
                <a:schemeClr val="dk1"/>
              </a:buClr>
              <a:buSzPct val="100000"/>
              <a:buChar char="•"/>
            </a:pPr>
            <a:r>
              <a:rPr lang="en-US"/>
              <a:t>Most practical multibiometric systems have a parallel architecture because </a:t>
            </a:r>
            <a:r>
              <a:rPr lang="en-US">
                <a:solidFill>
                  <a:srgbClr val="FF0000"/>
                </a:solidFill>
              </a:rPr>
              <a:t>the primary goal of multibiometric system designers has been to reduce the error rates of biometric systems and not necessarily the throughput and/or processing time.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PARALLEL MODE OF OPERATION</a:t>
            </a:r>
            <a:endParaRPr/>
          </a:p>
        </p:txBody>
      </p:sp>
      <p:pic>
        <p:nvPicPr>
          <p:cNvPr descr="F:\July 2020 -Dec 2020\biometrics\images\UNIT 3 IMAGES\PARALEL MODE.PNG" id="276" name="Google Shape;276;p44"/>
          <p:cNvPicPr preferRelativeResize="0"/>
          <p:nvPr>
            <p:ph idx="1" type="body"/>
          </p:nvPr>
        </p:nvPicPr>
        <p:blipFill rotWithShape="1">
          <a:blip r:embed="rId3">
            <a:alphaModFix/>
          </a:blip>
          <a:srcRect b="0" l="0" r="0" t="0"/>
          <a:stretch/>
        </p:blipFill>
        <p:spPr>
          <a:xfrm>
            <a:off x="611560" y="2091284"/>
            <a:ext cx="6527786" cy="43620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HYBRID</a:t>
            </a:r>
            <a:endParaRPr/>
          </a:p>
        </p:txBody>
      </p:sp>
      <p:sp>
        <p:nvSpPr>
          <p:cNvPr id="282" name="Google Shape;282;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It is also possible to have a </a:t>
            </a:r>
            <a:r>
              <a:rPr lang="en-US">
                <a:solidFill>
                  <a:srgbClr val="FF0000"/>
                </a:solidFill>
              </a:rPr>
              <a:t>hierarchical (tree-like) architecture to combine the advantages of both cascade and parallel architectures</a:t>
            </a:r>
            <a:r>
              <a:rPr lang="en-US"/>
              <a:t>. </a:t>
            </a:r>
            <a:endParaRPr/>
          </a:p>
          <a:p>
            <a:pPr indent="-342900" lvl="0" marL="342900" rtl="0" algn="l">
              <a:spcBef>
                <a:spcPts val="592"/>
              </a:spcBef>
              <a:spcAft>
                <a:spcPts val="0"/>
              </a:spcAft>
              <a:buClr>
                <a:schemeClr val="dk1"/>
              </a:buClr>
              <a:buSzPct val="100000"/>
              <a:buChar char="•"/>
            </a:pPr>
            <a:r>
              <a:rPr lang="en-US"/>
              <a:t>In such a scheme, a subset of the acquired modalities may be combined in parallel, while the remaining modalities may be combined in a serial fashion.</a:t>
            </a:r>
            <a:endParaRPr/>
          </a:p>
          <a:p>
            <a:pPr indent="-342900" lvl="0" marL="342900" rtl="0" algn="l">
              <a:spcBef>
                <a:spcPts val="592"/>
              </a:spcBef>
              <a:spcAft>
                <a:spcPts val="0"/>
              </a:spcAft>
              <a:buClr>
                <a:schemeClr val="dk1"/>
              </a:buClr>
              <a:buSzPct val="100000"/>
              <a:buChar char="•"/>
            </a:pPr>
            <a:r>
              <a:rPr lang="en-US"/>
              <a:t> Such an architecture can be dynamically determined based on the quality of the individual biometric samples as well as when encountering missing biometric data.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6"/>
          <p:cNvPicPr preferRelativeResize="0"/>
          <p:nvPr/>
        </p:nvPicPr>
        <p:blipFill rotWithShape="1">
          <a:blip r:embed="rId3">
            <a:alphaModFix/>
          </a:blip>
          <a:srcRect b="0" l="0" r="0" t="0"/>
          <a:stretch/>
        </p:blipFill>
        <p:spPr>
          <a:xfrm>
            <a:off x="1066800" y="457200"/>
            <a:ext cx="7010400" cy="5902325"/>
          </a:xfrm>
          <a:prstGeom prst="rect">
            <a:avLst/>
          </a:prstGeom>
          <a:noFill/>
          <a:ln>
            <a:noFill/>
          </a:ln>
        </p:spPr>
      </p:pic>
      <p:sp>
        <p:nvSpPr>
          <p:cNvPr id="288" name="Google Shape;288;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290" name="Google Shape;290;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FUSION LEVELS</a:t>
            </a:r>
            <a:endParaRPr/>
          </a:p>
        </p:txBody>
      </p:sp>
      <p:sp>
        <p:nvSpPr>
          <p:cNvPr id="296" name="Google Shape;296;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a:t>
            </a:r>
            <a:r>
              <a:rPr lang="en-US">
                <a:solidFill>
                  <a:srgbClr val="FF0000"/>
                </a:solidFill>
              </a:rPr>
              <a:t>fundamental issue </a:t>
            </a:r>
            <a:r>
              <a:rPr lang="en-US"/>
              <a:t>in the design of a multibiometric system is to </a:t>
            </a:r>
            <a:r>
              <a:rPr lang="en-US">
                <a:solidFill>
                  <a:srgbClr val="FF0000"/>
                </a:solidFill>
              </a:rPr>
              <a:t>determine the </a:t>
            </a:r>
            <a:r>
              <a:rPr i="1" lang="en-US">
                <a:solidFill>
                  <a:srgbClr val="FF0000"/>
                </a:solidFill>
              </a:rPr>
              <a:t>type </a:t>
            </a:r>
            <a:r>
              <a:rPr lang="en-US">
                <a:solidFill>
                  <a:srgbClr val="FF0000"/>
                </a:solidFill>
              </a:rPr>
              <a:t>of information that should be consolidated by the fusion module</a:t>
            </a:r>
            <a:r>
              <a:rPr lang="en-US"/>
              <a:t>.</a:t>
            </a:r>
            <a:endParaRPr/>
          </a:p>
          <a:p>
            <a:pPr indent="-342900" lvl="0" marL="342900" rtl="0" algn="l">
              <a:spcBef>
                <a:spcPts val="640"/>
              </a:spcBef>
              <a:spcAft>
                <a:spcPts val="0"/>
              </a:spcAft>
              <a:buClr>
                <a:schemeClr val="dk1"/>
              </a:buClr>
              <a:buSzPts val="3200"/>
              <a:buChar char="•"/>
            </a:pPr>
            <a:r>
              <a:rPr lang="en-US"/>
              <a:t>In a typical biometric system, the amount of information available to the system gets compressed as one proceeds from the sensor module to the decision module (see Figure</a:t>
            </a:r>
            <a:endParaRPr/>
          </a:p>
          <a:p>
            <a:pPr indent="-342900" lvl="0" marL="342900" rtl="0" algn="l">
              <a:spcBef>
                <a:spcPts val="640"/>
              </a:spcBef>
              <a:spcAft>
                <a:spcPts val="0"/>
              </a:spcAft>
              <a:buClr>
                <a:schemeClr val="dk1"/>
              </a:buClr>
              <a:buSzPts val="3200"/>
              <a:buChar char="•"/>
            </a:pPr>
            <a:r>
              <a:rPr lang="en-US"/>
              <a:t>6.13).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SIZE OF THE DATA IS REDUCED</a:t>
            </a:r>
            <a:endParaRPr/>
          </a:p>
        </p:txBody>
      </p:sp>
      <p:pic>
        <p:nvPicPr>
          <p:cNvPr descr="F:\July 2020 -Dec 2020\biometrics\images\UNIT 3 IMAGES\SIZE REDUCED.PNG" id="302" name="Google Shape;302;p48"/>
          <p:cNvPicPr preferRelativeResize="0"/>
          <p:nvPr>
            <p:ph idx="1" type="body"/>
          </p:nvPr>
        </p:nvPicPr>
        <p:blipFill rotWithShape="1">
          <a:blip r:embed="rId3">
            <a:alphaModFix/>
          </a:blip>
          <a:srcRect b="0" l="0" r="0" t="0"/>
          <a:stretch/>
        </p:blipFill>
        <p:spPr>
          <a:xfrm>
            <a:off x="611560" y="1628800"/>
            <a:ext cx="8532440" cy="45365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BIOMETRIC FUSION</a:t>
            </a:r>
            <a:endParaRPr/>
          </a:p>
        </p:txBody>
      </p:sp>
      <p:sp>
        <p:nvSpPr>
          <p:cNvPr id="308" name="Google Shape;308;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Multibiometric system, </a:t>
            </a:r>
            <a:r>
              <a:rPr lang="en-US">
                <a:solidFill>
                  <a:srgbClr val="FF0000"/>
                </a:solidFill>
              </a:rPr>
              <a:t>fusion</a:t>
            </a:r>
            <a:r>
              <a:rPr lang="en-US"/>
              <a:t> can be accomplished by utilizing the information available in any of the </a:t>
            </a:r>
            <a:r>
              <a:rPr lang="en-US">
                <a:solidFill>
                  <a:srgbClr val="FF0000"/>
                </a:solidFill>
              </a:rPr>
              <a:t>four biometric modules </a:t>
            </a:r>
            <a:r>
              <a:rPr lang="en-US"/>
              <a:t>(</a:t>
            </a:r>
            <a:r>
              <a:rPr lang="en-US">
                <a:solidFill>
                  <a:srgbClr val="FF0000"/>
                </a:solidFill>
              </a:rPr>
              <a:t>sensor, feature extractor, matcher, and decision modules</a:t>
            </a:r>
            <a:r>
              <a:rPr lang="en-US"/>
              <a:t>).</a:t>
            </a:r>
            <a:endParaRPr/>
          </a:p>
          <a:p>
            <a:pPr indent="-342900" lvl="0" marL="342900" rtl="0" algn="l">
              <a:spcBef>
                <a:spcPts val="592"/>
              </a:spcBef>
              <a:spcAft>
                <a:spcPts val="0"/>
              </a:spcAft>
              <a:buClr>
                <a:schemeClr val="dk1"/>
              </a:buClr>
              <a:buSzPct val="100000"/>
              <a:buChar char="•"/>
            </a:pPr>
            <a:r>
              <a:rPr lang="en-US"/>
              <a:t>Figure 6.14 shows the various levels of fusion possible in a multibiometric system. Biometric fusion can be broadly classified into (a) </a:t>
            </a:r>
            <a:r>
              <a:rPr lang="en-US">
                <a:solidFill>
                  <a:srgbClr val="FF0000"/>
                </a:solidFill>
              </a:rPr>
              <a:t>fusion prior to matching, and (b) fusion after matching</a:t>
            </a:r>
            <a:r>
              <a:rPr lang="en-US"/>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BIOMETRIC FUSION</a:t>
            </a:r>
            <a:endParaRPr/>
          </a:p>
        </p:txBody>
      </p:sp>
      <p:pic>
        <p:nvPicPr>
          <p:cNvPr descr="F:\July 2020 -Dec 2020\biometrics\images\UNIT 3 IMAGES\BIOMETRIC FUSION.PNG" id="314" name="Google Shape;314;p50"/>
          <p:cNvPicPr preferRelativeResize="0"/>
          <p:nvPr>
            <p:ph idx="1" type="body"/>
          </p:nvPr>
        </p:nvPicPr>
        <p:blipFill rotWithShape="1">
          <a:blip r:embed="rId3">
            <a:alphaModFix/>
          </a:blip>
          <a:srcRect b="0" l="0" r="0" t="0"/>
          <a:stretch/>
        </p:blipFill>
        <p:spPr>
          <a:xfrm>
            <a:off x="611560" y="1772816"/>
            <a:ext cx="8424936" cy="47525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PRIOR TO MATCHING &amp;AFTER MATCHING</a:t>
            </a:r>
            <a:endParaRPr/>
          </a:p>
        </p:txBody>
      </p:sp>
      <p:sp>
        <p:nvSpPr>
          <p:cNvPr id="320" name="Google Shape;320;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FF0000"/>
              </a:buClr>
              <a:buSzPct val="100000"/>
              <a:buChar char="•"/>
            </a:pPr>
            <a:r>
              <a:rPr lang="en-US">
                <a:solidFill>
                  <a:srgbClr val="FF0000"/>
                </a:solidFill>
              </a:rPr>
              <a:t>Prior to matching</a:t>
            </a:r>
            <a:r>
              <a:rPr lang="en-US"/>
              <a:t>, integration of information from multiple biometric sources can take place either at the </a:t>
            </a:r>
            <a:r>
              <a:rPr lang="en-US">
                <a:solidFill>
                  <a:srgbClr val="FF0000"/>
                </a:solidFill>
              </a:rPr>
              <a:t>sensor level or at the feature level</a:t>
            </a:r>
            <a:r>
              <a:rPr lang="en-US"/>
              <a:t>. </a:t>
            </a:r>
            <a:endParaRPr/>
          </a:p>
          <a:p>
            <a:pPr indent="-342900" lvl="0" marL="342900" rtl="0" algn="l">
              <a:spcBef>
                <a:spcPts val="592"/>
              </a:spcBef>
              <a:spcAft>
                <a:spcPts val="0"/>
              </a:spcAft>
              <a:buClr>
                <a:schemeClr val="dk1"/>
              </a:buClr>
              <a:buSzPct val="100000"/>
              <a:buChar char="•"/>
            </a:pPr>
            <a:r>
              <a:rPr lang="en-US"/>
              <a:t>Schemes for </a:t>
            </a:r>
            <a:r>
              <a:rPr lang="en-US">
                <a:solidFill>
                  <a:srgbClr val="FF0000"/>
                </a:solidFill>
              </a:rPr>
              <a:t>integration of information </a:t>
            </a:r>
            <a:r>
              <a:rPr lang="en-US"/>
              <a:t>after the classification/matcher stage can be further divided into </a:t>
            </a:r>
            <a:r>
              <a:rPr lang="en-US">
                <a:solidFill>
                  <a:srgbClr val="FF0000"/>
                </a:solidFill>
              </a:rPr>
              <a:t>three categories</a:t>
            </a:r>
            <a:r>
              <a:rPr lang="en-US"/>
              <a:t>: </a:t>
            </a:r>
            <a:endParaRPr/>
          </a:p>
          <a:p>
            <a:pPr indent="-342900" lvl="0" marL="342900" rtl="0" algn="l">
              <a:spcBef>
                <a:spcPts val="592"/>
              </a:spcBef>
              <a:spcAft>
                <a:spcPts val="0"/>
              </a:spcAft>
              <a:buClr>
                <a:schemeClr val="dk1"/>
              </a:buClr>
              <a:buSzPct val="100000"/>
              <a:buChar char="•"/>
            </a:pPr>
            <a:r>
              <a:rPr lang="en-US"/>
              <a:t>Fusion at the decision level, </a:t>
            </a:r>
            <a:endParaRPr/>
          </a:p>
          <a:p>
            <a:pPr indent="-342900" lvl="0" marL="342900" rtl="0" algn="l">
              <a:spcBef>
                <a:spcPts val="592"/>
              </a:spcBef>
              <a:spcAft>
                <a:spcPts val="0"/>
              </a:spcAft>
              <a:buClr>
                <a:schemeClr val="dk1"/>
              </a:buClr>
              <a:buSzPct val="100000"/>
              <a:buChar char="•"/>
            </a:pPr>
            <a:r>
              <a:rPr lang="en-US"/>
              <a:t>Fusion at the rank level, </a:t>
            </a:r>
            <a:endParaRPr/>
          </a:p>
          <a:p>
            <a:pPr indent="-342900" lvl="0" marL="342900" rtl="0" algn="l">
              <a:spcBef>
                <a:spcPts val="592"/>
              </a:spcBef>
              <a:spcAft>
                <a:spcPts val="0"/>
              </a:spcAft>
              <a:buClr>
                <a:schemeClr val="dk1"/>
              </a:buClr>
              <a:buSzPct val="100000"/>
              <a:buChar char="•"/>
            </a:pPr>
            <a:r>
              <a:rPr lang="en-US"/>
              <a:t>Fusion at the match score level.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Multibiometrics</a:t>
            </a:r>
            <a:endParaRPr/>
          </a:p>
        </p:txBody>
      </p:sp>
      <p:sp>
        <p:nvSpPr>
          <p:cNvPr id="107" name="Google Shape;10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Biometric systems can also be designed to recognize a person based on information acquired from multiple biometric sources.</a:t>
            </a:r>
            <a:endParaRPr/>
          </a:p>
          <a:p>
            <a:pPr indent="-342900" lvl="0" marL="342900" rtl="0" algn="l">
              <a:spcBef>
                <a:spcPts val="640"/>
              </a:spcBef>
              <a:spcAft>
                <a:spcPts val="0"/>
              </a:spcAft>
              <a:buClr>
                <a:schemeClr val="dk1"/>
              </a:buClr>
              <a:buSzPts val="3200"/>
              <a:buChar char="•"/>
            </a:pPr>
            <a:r>
              <a:rPr lang="en-US"/>
              <a:t>Such systems, known as </a:t>
            </a:r>
            <a:r>
              <a:rPr i="1" lang="en-US"/>
              <a:t>multibiometric systems</a:t>
            </a:r>
            <a:r>
              <a:rPr lang="en-US"/>
              <a:t>, are expected to be more accurate compared to unibiometric systems that rely on a single piece of biometric evidence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COMPARISON</a:t>
            </a:r>
            <a:endParaRPr/>
          </a:p>
        </p:txBody>
      </p:sp>
      <p:sp>
        <p:nvSpPr>
          <p:cNvPr id="326" name="Google Shape;326;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Biometric systems that </a:t>
            </a:r>
            <a:r>
              <a:rPr lang="en-US">
                <a:solidFill>
                  <a:srgbClr val="FF0000"/>
                </a:solidFill>
              </a:rPr>
              <a:t>integrate information </a:t>
            </a:r>
            <a:r>
              <a:rPr lang="en-US"/>
              <a:t>at an </a:t>
            </a:r>
            <a:r>
              <a:rPr lang="en-US">
                <a:solidFill>
                  <a:srgbClr val="FF0000"/>
                </a:solidFill>
              </a:rPr>
              <a:t>early stage of processing </a:t>
            </a:r>
            <a:r>
              <a:rPr lang="en-US"/>
              <a:t>are believed to be </a:t>
            </a:r>
            <a:r>
              <a:rPr lang="en-US">
                <a:solidFill>
                  <a:srgbClr val="FF0000"/>
                </a:solidFill>
              </a:rPr>
              <a:t>more effective </a:t>
            </a:r>
            <a:r>
              <a:rPr lang="en-US"/>
              <a:t>than those systems that perform integration at a later stage.</a:t>
            </a:r>
            <a:endParaRPr/>
          </a:p>
          <a:p>
            <a:pPr indent="-342900" lvl="0" marL="342900" rtl="0" algn="l">
              <a:spcBef>
                <a:spcPts val="592"/>
              </a:spcBef>
              <a:spcAft>
                <a:spcPts val="0"/>
              </a:spcAft>
              <a:buClr>
                <a:schemeClr val="dk1"/>
              </a:buClr>
              <a:buSzPct val="100000"/>
              <a:buChar char="•"/>
            </a:pPr>
            <a:r>
              <a:rPr lang="en-US"/>
              <a:t>Since the feature set contains richer information about the input biometric pattern than the match score or the decision label, integration at the feature level is expected to provide better recognition results than score or decision level fusion.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ph type="title"/>
          </p:nvPr>
        </p:nvSpPr>
        <p:spPr>
          <a:xfrm>
            <a:off x="612775" y="228600"/>
            <a:ext cx="81534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Different Fusion Strategies</a:t>
            </a:r>
            <a:endParaRPr/>
          </a:p>
        </p:txBody>
      </p:sp>
      <p:sp>
        <p:nvSpPr>
          <p:cNvPr id="332" name="Google Shape;332;p53"/>
          <p:cNvSpPr txBox="1"/>
          <p:nvPr>
            <p:ph idx="1" type="body"/>
          </p:nvPr>
        </p:nvSpPr>
        <p:spPr>
          <a:xfrm>
            <a:off x="612775" y="1600200"/>
            <a:ext cx="8153400" cy="4495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Fusion prior to matching</a:t>
            </a:r>
            <a:endParaRPr/>
          </a:p>
          <a:p>
            <a:pPr indent="-285750" lvl="1" marL="742950" rtl="0" algn="l">
              <a:spcBef>
                <a:spcPts val="480"/>
              </a:spcBef>
              <a:spcAft>
                <a:spcPts val="0"/>
              </a:spcAft>
              <a:buClr>
                <a:schemeClr val="dk1"/>
              </a:buClr>
              <a:buSzPts val="2400"/>
              <a:buChar char="–"/>
            </a:pPr>
            <a:r>
              <a:rPr lang="en-US" sz="2400"/>
              <a:t>Sensor level fusion</a:t>
            </a:r>
            <a:endParaRPr/>
          </a:p>
          <a:p>
            <a:pPr indent="-285750" lvl="1" marL="742950" rtl="0" algn="l">
              <a:spcBef>
                <a:spcPts val="480"/>
              </a:spcBef>
              <a:spcAft>
                <a:spcPts val="0"/>
              </a:spcAft>
              <a:buClr>
                <a:schemeClr val="dk1"/>
              </a:buClr>
              <a:buSzPts val="2400"/>
              <a:buChar char="–"/>
            </a:pPr>
            <a:r>
              <a:rPr lang="en-US" sz="2400"/>
              <a:t>Feature level fusion</a:t>
            </a:r>
            <a:endParaRPr/>
          </a:p>
          <a:p>
            <a:pPr indent="-133350" lvl="1" marL="74295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US" sz="2400"/>
              <a:t>Fusion after matching</a:t>
            </a:r>
            <a:endParaRPr/>
          </a:p>
          <a:p>
            <a:pPr indent="-285750" lvl="1" marL="742950" rtl="0" algn="l">
              <a:spcBef>
                <a:spcPts val="480"/>
              </a:spcBef>
              <a:spcAft>
                <a:spcPts val="0"/>
              </a:spcAft>
              <a:buClr>
                <a:schemeClr val="dk1"/>
              </a:buClr>
              <a:buSzPts val="2400"/>
              <a:buChar char="–"/>
            </a:pPr>
            <a:r>
              <a:rPr lang="en-US" sz="2400"/>
              <a:t>Match score fusion</a:t>
            </a:r>
            <a:endParaRPr/>
          </a:p>
          <a:p>
            <a:pPr indent="-285750" lvl="1" marL="742950" rtl="0" algn="l">
              <a:spcBef>
                <a:spcPts val="480"/>
              </a:spcBef>
              <a:spcAft>
                <a:spcPts val="0"/>
              </a:spcAft>
              <a:buClr>
                <a:schemeClr val="dk1"/>
              </a:buClr>
              <a:buSzPts val="2400"/>
              <a:buChar char="–"/>
            </a:pPr>
            <a:r>
              <a:rPr lang="en-US" sz="2400"/>
              <a:t>Rank level fusion</a:t>
            </a:r>
            <a:endParaRPr/>
          </a:p>
          <a:p>
            <a:pPr indent="-285750" lvl="1" marL="742950" rtl="0" algn="l">
              <a:spcBef>
                <a:spcPts val="480"/>
              </a:spcBef>
              <a:spcAft>
                <a:spcPts val="0"/>
              </a:spcAft>
              <a:buClr>
                <a:schemeClr val="dk1"/>
              </a:buClr>
              <a:buSzPts val="2400"/>
              <a:buChar char="–"/>
            </a:pPr>
            <a:r>
              <a:rPr lang="en-US" sz="2400"/>
              <a:t>Decision level fusion</a:t>
            </a:r>
            <a:endParaRPr/>
          </a:p>
          <a:p>
            <a:pPr indent="-107950" lvl="1" marL="742950" rtl="0" algn="l">
              <a:spcBef>
                <a:spcPts val="560"/>
              </a:spcBef>
              <a:spcAft>
                <a:spcPts val="0"/>
              </a:spcAft>
              <a:buClr>
                <a:schemeClr val="dk1"/>
              </a:buClr>
              <a:buSzPts val="2800"/>
              <a:buNone/>
            </a:pPr>
            <a:r>
              <a:t/>
            </a:r>
            <a:endParaRPr/>
          </a:p>
        </p:txBody>
      </p:sp>
      <p:sp>
        <p:nvSpPr>
          <p:cNvPr id="333" name="Google Shape;333;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334" name="Google Shape;334;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612775" y="228600"/>
            <a:ext cx="81534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Different Fusion Strategies (cont.)</a:t>
            </a:r>
            <a:endParaRPr/>
          </a:p>
        </p:txBody>
      </p:sp>
      <p:sp>
        <p:nvSpPr>
          <p:cNvPr id="341" name="Google Shape;341;p54"/>
          <p:cNvSpPr txBox="1"/>
          <p:nvPr>
            <p:ph idx="1" type="body"/>
          </p:nvPr>
        </p:nvSpPr>
        <p:spPr>
          <a:xfrm>
            <a:off x="612775" y="1600200"/>
            <a:ext cx="8153400" cy="4495800"/>
          </a:xfrm>
          <a:prstGeom prst="rect">
            <a:avLst/>
          </a:prstGeom>
          <a:noFill/>
          <a:ln>
            <a:noFill/>
          </a:ln>
        </p:spPr>
        <p:txBody>
          <a:bodyPr anchorCtr="0" anchor="t" bIns="45700" lIns="91425" spcFirstLastPara="1" rIns="91425" wrap="square" tIns="45700">
            <a:normAutofit fontScale="85000" lnSpcReduction="10000"/>
          </a:bodyPr>
          <a:lstStyle/>
          <a:p>
            <a:pPr indent="-320040" lvl="0" marL="320040" rtl="0" algn="l">
              <a:spcBef>
                <a:spcPts val="0"/>
              </a:spcBef>
              <a:spcAft>
                <a:spcPts val="0"/>
              </a:spcAft>
              <a:buClr>
                <a:schemeClr val="dk1"/>
              </a:buClr>
              <a:buSzPct val="100000"/>
              <a:buFont typeface="Noto Sans Symbols"/>
              <a:buChar char="◻"/>
            </a:pPr>
            <a:r>
              <a:rPr lang="en-US"/>
              <a:t>Sensor level fusion</a:t>
            </a:r>
            <a:endParaRPr/>
          </a:p>
          <a:p>
            <a:pPr indent="-274320" lvl="1" marL="640080" rtl="0" algn="l">
              <a:spcBef>
                <a:spcPts val="476"/>
              </a:spcBef>
              <a:spcAft>
                <a:spcPts val="0"/>
              </a:spcAft>
              <a:buClr>
                <a:schemeClr val="dk1"/>
              </a:buClr>
              <a:buSzPct val="100000"/>
              <a:buFont typeface="Noto Sans Symbols"/>
              <a:buChar char="🞑"/>
            </a:pPr>
            <a:r>
              <a:rPr lang="en-US"/>
              <a:t> Raw data from the sensor(s) are combined.</a:t>
            </a:r>
            <a:endParaRPr/>
          </a:p>
          <a:p>
            <a:pPr indent="-274320" lvl="1" marL="640080" rtl="0" algn="l">
              <a:spcBef>
                <a:spcPts val="476"/>
              </a:spcBef>
              <a:spcAft>
                <a:spcPts val="0"/>
              </a:spcAft>
              <a:buClr>
                <a:schemeClr val="dk1"/>
              </a:buClr>
              <a:buSzPct val="100000"/>
              <a:buFont typeface="Noto Sans Symbols"/>
              <a:buChar char="🞑"/>
            </a:pPr>
            <a:r>
              <a:rPr lang="en-US"/>
              <a:t> This is referred to as image level or pixel level fusion.</a:t>
            </a:r>
            <a:endParaRPr/>
          </a:p>
          <a:p>
            <a:pPr indent="-274320" lvl="1" marL="640080" rtl="0" algn="l">
              <a:spcBef>
                <a:spcPts val="476"/>
              </a:spcBef>
              <a:spcAft>
                <a:spcPts val="0"/>
              </a:spcAft>
              <a:buClr>
                <a:schemeClr val="dk1"/>
              </a:buClr>
              <a:buSzPct val="100000"/>
              <a:buFont typeface="Noto Sans Symbols"/>
              <a:buChar char="🞑"/>
            </a:pPr>
            <a:r>
              <a:rPr lang="en-US"/>
              <a:t> Sensor level fusion can benefit multi-sample systems which capture multiple snapshots of the same biometrics.</a:t>
            </a:r>
            <a:endParaRPr/>
          </a:p>
          <a:p>
            <a:pPr indent="-274320" lvl="1" marL="640080" rtl="0" algn="l">
              <a:spcBef>
                <a:spcPts val="476"/>
              </a:spcBef>
              <a:spcAft>
                <a:spcPts val="0"/>
              </a:spcAft>
              <a:buClr>
                <a:schemeClr val="dk1"/>
              </a:buClr>
              <a:buSzPct val="100000"/>
              <a:buFont typeface="Noto Sans Symbols"/>
              <a:buChar char="🞑"/>
            </a:pPr>
            <a:r>
              <a:rPr lang="en-US"/>
              <a:t>For example, </a:t>
            </a:r>
            <a:r>
              <a:rPr lang="en-US">
                <a:solidFill>
                  <a:srgbClr val="FF0000"/>
                </a:solidFill>
              </a:rPr>
              <a:t>2D face images of an individual obtained from several cameras can be combined to form a 3D model of the face.</a:t>
            </a:r>
            <a:endParaRPr/>
          </a:p>
          <a:p>
            <a:pPr indent="-274320" lvl="1" marL="640080" rtl="0" algn="l">
              <a:spcBef>
                <a:spcPts val="476"/>
              </a:spcBef>
              <a:spcAft>
                <a:spcPts val="0"/>
              </a:spcAft>
              <a:buClr>
                <a:schemeClr val="dk1"/>
              </a:buClr>
              <a:buSzPct val="100000"/>
              <a:buFont typeface="Noto Sans Symbols"/>
              <a:buChar char="🞑"/>
            </a:pPr>
            <a:r>
              <a:rPr lang="en-US"/>
              <a:t>Another example of sensor level fusion is the mosaicing of multiple fingerprint impressions of a subject in order to construct a more elaborate fingerprint image.</a:t>
            </a:r>
            <a:endParaRPr/>
          </a:p>
        </p:txBody>
      </p:sp>
      <p:sp>
        <p:nvSpPr>
          <p:cNvPr id="342" name="Google Shape;342;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343" name="Google Shape;343;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Sensor level fusion</a:t>
            </a:r>
            <a:endParaRPr/>
          </a:p>
        </p:txBody>
      </p:sp>
      <p:sp>
        <p:nvSpPr>
          <p:cNvPr id="351" name="Google Shape;351;p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Sensor level fusion can benefit multi sample systems which capture multiple snapshots of the same biometric.</a:t>
            </a:r>
            <a:endParaRPr/>
          </a:p>
          <a:p>
            <a:pPr indent="-342900" lvl="0" marL="342900" rtl="0" algn="l">
              <a:spcBef>
                <a:spcPts val="496"/>
              </a:spcBef>
              <a:spcAft>
                <a:spcPts val="0"/>
              </a:spcAft>
              <a:buClr>
                <a:schemeClr val="dk1"/>
              </a:buClr>
              <a:buSzPct val="100000"/>
              <a:buChar char="•"/>
            </a:pPr>
            <a:r>
              <a:rPr lang="en-US"/>
              <a:t>Small fingerprint sensor may capture two or more impressions of a persons fingerprint and create a </a:t>
            </a:r>
            <a:r>
              <a:rPr lang="en-US">
                <a:solidFill>
                  <a:srgbClr val="FF0000"/>
                </a:solidFill>
              </a:rPr>
              <a:t>composite fingerprint image </a:t>
            </a:r>
            <a:r>
              <a:rPr lang="en-US"/>
              <a:t>that reveals more of underlying ridge structure.this process is known as </a:t>
            </a:r>
            <a:r>
              <a:rPr lang="en-US">
                <a:solidFill>
                  <a:srgbClr val="FF0000"/>
                </a:solidFill>
              </a:rPr>
              <a:t>mosaicing.</a:t>
            </a:r>
            <a:endParaRPr/>
          </a:p>
          <a:p>
            <a:pPr indent="-342900" lvl="0" marL="342900" rtl="0" algn="l">
              <a:spcBef>
                <a:spcPts val="496"/>
              </a:spcBef>
              <a:spcAft>
                <a:spcPts val="0"/>
              </a:spcAft>
              <a:buClr>
                <a:srgbClr val="FF0000"/>
              </a:buClr>
              <a:buSzPct val="100000"/>
              <a:buChar char="•"/>
            </a:pPr>
            <a:r>
              <a:rPr lang="en-US">
                <a:solidFill>
                  <a:srgbClr val="FF0000"/>
                </a:solidFill>
              </a:rPr>
              <a:t>Stiching algorithm </a:t>
            </a:r>
            <a:r>
              <a:rPr lang="en-US"/>
              <a:t>is required to integerate various slices.</a:t>
            </a:r>
            <a:endParaRPr/>
          </a:p>
          <a:p>
            <a:pPr indent="-342900" lvl="0" marL="342900" rtl="0" algn="l">
              <a:spcBef>
                <a:spcPts val="496"/>
              </a:spcBef>
              <a:spcAft>
                <a:spcPts val="0"/>
              </a:spcAft>
              <a:buClr>
                <a:srgbClr val="FF0000"/>
              </a:buClr>
              <a:buSzPct val="100000"/>
              <a:buChar char="•"/>
            </a:pPr>
            <a:r>
              <a:rPr lang="en-US">
                <a:solidFill>
                  <a:srgbClr val="FF0000"/>
                </a:solidFill>
              </a:rPr>
              <a:t>Mosaicing</a:t>
            </a:r>
            <a:r>
              <a:rPr lang="en-US"/>
              <a:t> has been attempted by researchers in face recognition where multiple 2D images representing different poses are </a:t>
            </a:r>
            <a:r>
              <a:rPr lang="en-US">
                <a:solidFill>
                  <a:srgbClr val="FF0000"/>
                </a:solidFill>
              </a:rPr>
              <a:t>stiched to generate a single image</a:t>
            </a:r>
            <a:endParaRPr>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Sensor level Fusion</a:t>
            </a:r>
            <a:endParaRPr/>
          </a:p>
        </p:txBody>
      </p:sp>
      <p:pic>
        <p:nvPicPr>
          <p:cNvPr descr="F:\July 2020 -Dec 2020\biometrics\images\UNIT 3 IMAGES\sensorlevelfusion.PNG" id="357" name="Google Shape;357;p56"/>
          <p:cNvPicPr preferRelativeResize="0"/>
          <p:nvPr>
            <p:ph idx="1" type="body"/>
          </p:nvPr>
        </p:nvPicPr>
        <p:blipFill rotWithShape="1">
          <a:blip r:embed="rId3">
            <a:alphaModFix/>
          </a:blip>
          <a:srcRect b="0" l="0" r="0" t="0"/>
          <a:stretch/>
        </p:blipFill>
        <p:spPr>
          <a:xfrm>
            <a:off x="1115616" y="1600200"/>
            <a:ext cx="6696743" cy="45259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 SENSOR level</a:t>
            </a:r>
            <a:endParaRPr/>
          </a:p>
        </p:txBody>
      </p:sp>
      <p:pic>
        <p:nvPicPr>
          <p:cNvPr descr="F:\July 2020 -Dec 2020\biometrics\images\UNIT 3 IMAGES\MULTI SENSOR.PNG" id="363" name="Google Shape;363;p57"/>
          <p:cNvPicPr preferRelativeResize="0"/>
          <p:nvPr>
            <p:ph idx="1" type="body"/>
          </p:nvPr>
        </p:nvPicPr>
        <p:blipFill rotWithShape="1">
          <a:blip r:embed="rId3">
            <a:alphaModFix/>
          </a:blip>
          <a:srcRect b="0" l="0" r="0" t="0"/>
          <a:stretch/>
        </p:blipFill>
        <p:spPr>
          <a:xfrm>
            <a:off x="827584" y="1556792"/>
            <a:ext cx="7632848" cy="439651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8"/>
          <p:cNvSpPr txBox="1"/>
          <p:nvPr>
            <p:ph type="title"/>
          </p:nvPr>
        </p:nvSpPr>
        <p:spPr>
          <a:xfrm>
            <a:off x="612775" y="228600"/>
            <a:ext cx="81534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Different Fusion Strategies (cont.)</a:t>
            </a:r>
            <a:endParaRPr/>
          </a:p>
        </p:txBody>
      </p:sp>
      <p:sp>
        <p:nvSpPr>
          <p:cNvPr id="369" name="Google Shape;369;p58"/>
          <p:cNvSpPr txBox="1"/>
          <p:nvPr>
            <p:ph idx="1" type="body"/>
          </p:nvPr>
        </p:nvSpPr>
        <p:spPr>
          <a:xfrm>
            <a:off x="612775" y="1600200"/>
            <a:ext cx="8153400" cy="4800600"/>
          </a:xfrm>
          <a:prstGeom prst="rect">
            <a:avLst/>
          </a:prstGeom>
          <a:noFill/>
          <a:ln>
            <a:noFill/>
          </a:ln>
        </p:spPr>
        <p:txBody>
          <a:bodyPr anchorCtr="0" anchor="t" bIns="45700" lIns="91425" spcFirstLastPara="1" rIns="91425" wrap="square" tIns="45700">
            <a:normAutofit/>
          </a:bodyPr>
          <a:lstStyle/>
          <a:p>
            <a:pPr indent="-319088" lvl="0" marL="319088" rtl="0" algn="l">
              <a:spcBef>
                <a:spcPts val="0"/>
              </a:spcBef>
              <a:spcAft>
                <a:spcPts val="0"/>
              </a:spcAft>
              <a:buClr>
                <a:schemeClr val="dk1"/>
              </a:buClr>
              <a:buSzPts val="3200"/>
              <a:buFont typeface="Noto Sans Symbols"/>
              <a:buChar char="◻"/>
            </a:pPr>
            <a:r>
              <a:rPr lang="en-US"/>
              <a:t>Feature level fusion</a:t>
            </a:r>
            <a:endParaRPr/>
          </a:p>
          <a:p>
            <a:pPr indent="-273050" lvl="1" marL="639763" rtl="0" algn="l">
              <a:spcBef>
                <a:spcPts val="480"/>
              </a:spcBef>
              <a:spcAft>
                <a:spcPts val="0"/>
              </a:spcAft>
              <a:buClr>
                <a:schemeClr val="dk1"/>
              </a:buClr>
              <a:buSzPts val="2400"/>
              <a:buFont typeface="Noto Sans Symbols"/>
              <a:buChar char="🞑"/>
            </a:pPr>
            <a:r>
              <a:rPr lang="en-US" sz="2400"/>
              <a:t>It refers to combine different feature sets extracted from multiple biometric sources.</a:t>
            </a:r>
            <a:endParaRPr/>
          </a:p>
          <a:p>
            <a:pPr indent="-273050" lvl="1" marL="639763" rtl="0" algn="l">
              <a:spcBef>
                <a:spcPts val="480"/>
              </a:spcBef>
              <a:spcAft>
                <a:spcPts val="0"/>
              </a:spcAft>
              <a:buClr>
                <a:schemeClr val="dk1"/>
              </a:buClr>
              <a:buSzPts val="2400"/>
              <a:buFont typeface="Noto Sans Symbols"/>
              <a:buChar char="🞑"/>
            </a:pPr>
            <a:r>
              <a:rPr lang="en-US" sz="2400"/>
              <a:t>When feature sets are </a:t>
            </a:r>
            <a:r>
              <a:rPr lang="en-US" sz="2400">
                <a:solidFill>
                  <a:srgbClr val="FF0000"/>
                </a:solidFill>
              </a:rPr>
              <a:t>homogeneous</a:t>
            </a:r>
            <a:r>
              <a:rPr lang="en-US" sz="2400"/>
              <a:t>,  a single resultant feature vector can be calculated as a weighted average of the individual feature vector</a:t>
            </a:r>
            <a:endParaRPr/>
          </a:p>
          <a:p>
            <a:pPr indent="-273050" lvl="1" marL="639763" rtl="0" algn="l">
              <a:spcBef>
                <a:spcPts val="480"/>
              </a:spcBef>
              <a:spcAft>
                <a:spcPts val="0"/>
              </a:spcAft>
              <a:buClr>
                <a:schemeClr val="dk1"/>
              </a:buClr>
              <a:buSzPts val="2400"/>
              <a:buFont typeface="Noto Sans Symbols"/>
              <a:buChar char="🞑"/>
            </a:pPr>
            <a:r>
              <a:rPr lang="en-US" sz="2400"/>
              <a:t>When the feature set are </a:t>
            </a:r>
            <a:r>
              <a:rPr lang="en-US" sz="2400">
                <a:solidFill>
                  <a:srgbClr val="FF0000"/>
                </a:solidFill>
              </a:rPr>
              <a:t>non-homogeneous</a:t>
            </a:r>
            <a:r>
              <a:rPr lang="en-US" sz="2400"/>
              <a:t> , we can concatenate to form a single feature vector.</a:t>
            </a:r>
            <a:endParaRPr/>
          </a:p>
          <a:p>
            <a:pPr indent="-273050" lvl="1" marL="639763" rtl="0" algn="l">
              <a:spcBef>
                <a:spcPts val="480"/>
              </a:spcBef>
              <a:spcAft>
                <a:spcPts val="0"/>
              </a:spcAft>
              <a:buClr>
                <a:schemeClr val="dk1"/>
              </a:buClr>
              <a:buSzPts val="2400"/>
              <a:buFont typeface="Noto Sans Symbols"/>
              <a:buChar char="🞑"/>
            </a:pPr>
            <a:r>
              <a:rPr lang="en-US" sz="2400"/>
              <a:t> Sometime concatenation  may not be possible (Fingerprint minutiae and Eigen-face coefficient)</a:t>
            </a:r>
            <a:endParaRPr/>
          </a:p>
        </p:txBody>
      </p:sp>
      <p:sp>
        <p:nvSpPr>
          <p:cNvPr id="370" name="Google Shape;370;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371" name="Google Shape;371;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Feature level sensor</a:t>
            </a:r>
            <a:endParaRPr/>
          </a:p>
        </p:txBody>
      </p:sp>
      <p:sp>
        <p:nvSpPr>
          <p:cNvPr id="378" name="Google Shape;378;p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Feature-level fusion schemes can be categorized into two broad classes, namely,</a:t>
            </a:r>
            <a:endParaRPr/>
          </a:p>
          <a:p>
            <a:pPr indent="0" lvl="0" marL="0" rtl="0" algn="l">
              <a:spcBef>
                <a:spcPts val="496"/>
              </a:spcBef>
              <a:spcAft>
                <a:spcPts val="0"/>
              </a:spcAft>
              <a:buClr>
                <a:schemeClr val="dk1"/>
              </a:buClr>
              <a:buSzPct val="100000"/>
              <a:buNone/>
            </a:pPr>
            <a:r>
              <a:rPr lang="en-US"/>
              <a:t>homogeneous and heterogeneous. </a:t>
            </a:r>
            <a:endParaRPr/>
          </a:p>
          <a:p>
            <a:pPr indent="-342900" lvl="0" marL="342900" rtl="0" algn="l">
              <a:spcBef>
                <a:spcPts val="496"/>
              </a:spcBef>
              <a:spcAft>
                <a:spcPts val="0"/>
              </a:spcAft>
              <a:buClr>
                <a:schemeClr val="dk1"/>
              </a:buClr>
              <a:buSzPct val="100000"/>
              <a:buChar char="•"/>
            </a:pPr>
            <a:r>
              <a:rPr lang="en-US"/>
              <a:t>A homogeneous feature fusion scheme is used when the feature sets to be combined are obtained by applying the same feature extraction algorithm to multiple samples of the same biometric trait (e.g., minutia sets from two impressions of the same finger). This approach is applicable tomulti-sample and multi-sensor systems. </a:t>
            </a:r>
            <a:endParaRPr/>
          </a:p>
          <a:p>
            <a:pPr indent="-342900" lvl="0" marL="342900" rtl="0" algn="l">
              <a:spcBef>
                <a:spcPts val="496"/>
              </a:spcBef>
              <a:spcAft>
                <a:spcPts val="0"/>
              </a:spcAft>
              <a:buClr>
                <a:schemeClr val="dk1"/>
              </a:buClr>
              <a:buSzPct val="100000"/>
              <a:buChar char="•"/>
            </a:pPr>
            <a:r>
              <a:rPr lang="en-US"/>
              <a:t>Heterogeneous feature fusion techniques  are required if the component feature sets originate from different feature extraction algorithms or from samples of different biometric traits (or different instances of the same trait).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US"/>
              <a:t>Homogeneous feature fusion</a:t>
            </a:r>
            <a:endParaRPr/>
          </a:p>
        </p:txBody>
      </p:sp>
      <p:sp>
        <p:nvSpPr>
          <p:cNvPr id="384" name="Google Shape;384;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Homogeneous feature fusion can be used for template update or template improvement.</a:t>
            </a:r>
            <a:endParaRPr/>
          </a:p>
          <a:p>
            <a:pPr indent="-342900" lvl="0" marL="342900" rtl="0" algn="l">
              <a:spcBef>
                <a:spcPts val="592"/>
              </a:spcBef>
              <a:spcAft>
                <a:spcPts val="0"/>
              </a:spcAft>
              <a:buClr>
                <a:schemeClr val="dk1"/>
              </a:buClr>
              <a:buSzPct val="100000"/>
              <a:buChar char="•"/>
            </a:pPr>
            <a:r>
              <a:rPr b="1" lang="en-US"/>
              <a:t>Template update: </a:t>
            </a:r>
            <a:r>
              <a:rPr lang="en-US"/>
              <a:t>A template in the database can be updated based on the evidence presented by the current feature set in order to reflect (possibly) permanent changes in a person’s biometric.</a:t>
            </a:r>
            <a:endParaRPr/>
          </a:p>
          <a:p>
            <a:pPr indent="-342900" lvl="0" marL="342900" rtl="0" algn="l">
              <a:spcBef>
                <a:spcPts val="592"/>
              </a:spcBef>
              <a:spcAft>
                <a:spcPts val="0"/>
              </a:spcAft>
              <a:buClr>
                <a:schemeClr val="dk1"/>
              </a:buClr>
              <a:buSzPct val="100000"/>
              <a:buChar char="•"/>
            </a:pPr>
            <a:r>
              <a:rPr lang="en-US"/>
              <a:t>A simple scheme would be to take average of two feature vectors corresponding to two instances of biometric signal and use the average feature vector as the new template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390" name="Google Shape;390;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b="1" lang="en-US"/>
              <a:t>Template improvement</a:t>
            </a:r>
            <a:r>
              <a:rPr lang="en-US"/>
              <a:t>: In the case of fingerprints, the minutiae information available in two impressions can be combined by appropriately aligning the two prints and then removing duplicate minutia, thereby generating a larger minutia set (see Figure 6.18).</a:t>
            </a:r>
            <a:endParaRPr/>
          </a:p>
          <a:p>
            <a:pPr indent="-342900" lvl="0" marL="342900" rtl="0" algn="l">
              <a:spcBef>
                <a:spcPts val="496"/>
              </a:spcBef>
              <a:spcAft>
                <a:spcPts val="0"/>
              </a:spcAft>
              <a:buClr>
                <a:schemeClr val="dk1"/>
              </a:buClr>
              <a:buSzPct val="100000"/>
              <a:buChar char="•"/>
            </a:pPr>
            <a:r>
              <a:rPr lang="en-US"/>
              <a:t> This process, known as template improvement, can also be used to remove spurious minutiae points that may be present in a feature set.</a:t>
            </a:r>
            <a:endParaRPr/>
          </a:p>
          <a:p>
            <a:pPr indent="-342900" lvl="0" marL="342900" rtl="0" algn="l">
              <a:spcBef>
                <a:spcPts val="496"/>
              </a:spcBef>
              <a:spcAft>
                <a:spcPts val="0"/>
              </a:spcAft>
              <a:buClr>
                <a:schemeClr val="dk1"/>
              </a:buClr>
              <a:buSzPct val="100000"/>
              <a:buChar char="•"/>
            </a:pPr>
            <a:r>
              <a:rPr lang="en-US"/>
              <a:t>While </a:t>
            </a:r>
            <a:r>
              <a:rPr lang="en-US">
                <a:solidFill>
                  <a:srgbClr val="FF0000"/>
                </a:solidFill>
              </a:rPr>
              <a:t>template update </a:t>
            </a:r>
            <a:r>
              <a:rPr lang="en-US"/>
              <a:t>is used to accommodate </a:t>
            </a:r>
            <a:r>
              <a:rPr lang="en-US">
                <a:solidFill>
                  <a:srgbClr val="FF0000"/>
                </a:solidFill>
              </a:rPr>
              <a:t>temporal changes in a person’s biometric, the purpose of template improvement is to increase the number of features (</a:t>
            </a:r>
            <a:r>
              <a:rPr i="1" lang="en-US">
                <a:solidFill>
                  <a:srgbClr val="FF0000"/>
                </a:solidFill>
              </a:rPr>
              <a:t>and </a:t>
            </a:r>
            <a:r>
              <a:rPr lang="en-US">
                <a:solidFill>
                  <a:srgbClr val="FF0000"/>
                </a:solidFill>
              </a:rPr>
              <a:t>decrease the number of spurious features) whilst retaining its integrity</a:t>
            </a:r>
            <a:endParaRPr>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ADVANTAGES</a:t>
            </a:r>
            <a:endParaRPr/>
          </a:p>
        </p:txBody>
      </p:sp>
      <p:sp>
        <p:nvSpPr>
          <p:cNvPr id="113" name="Google Shape;11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 Availability of multiple biometric sources provides redundancy and fault-tolerance in the sense that the recognition system continues to operate even when certain biometric acquisition modules fail.</a:t>
            </a:r>
            <a:endParaRPr/>
          </a:p>
          <a:p>
            <a:pPr indent="-342900" lvl="0" marL="342900" rtl="0" algn="l">
              <a:spcBef>
                <a:spcPts val="544"/>
              </a:spcBef>
              <a:spcAft>
                <a:spcPts val="0"/>
              </a:spcAft>
              <a:buClr>
                <a:schemeClr val="dk1"/>
              </a:buClr>
              <a:buSzPct val="100000"/>
              <a:buChar char="•"/>
            </a:pPr>
            <a:r>
              <a:rPr lang="en-US"/>
              <a:t>Alleviate the non-universality problem and reduce the failure to enroll errors. (For example, if a person cannot be enrolled in a fingerprint system due to worn-out ridge details or missing fingers he can still be identified using his other traits like face or iris.)</a:t>
            </a:r>
            <a:endParaRPr/>
          </a:p>
          <a:p>
            <a:pPr indent="-342900" lvl="0" marL="342900" rtl="0" algn="l">
              <a:spcBef>
                <a:spcPts val="544"/>
              </a:spcBef>
              <a:spcAft>
                <a:spcPts val="0"/>
              </a:spcAft>
              <a:buClr>
                <a:schemeClr val="dk1"/>
              </a:buClr>
              <a:buSzPct val="100000"/>
              <a:buChar char="•"/>
            </a:pPr>
            <a:r>
              <a:rPr lang="en-US"/>
              <a:t>Increase the resistance to spoof attacks. This is because it becomes increasingly difficult to circumvent(avoid) multiple biometric sources simultaneously</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Homogenous feature fusion</a:t>
            </a:r>
            <a:endParaRPr/>
          </a:p>
        </p:txBody>
      </p:sp>
      <p:pic>
        <p:nvPicPr>
          <p:cNvPr descr="F:\July 2020 -Dec 2020\biometrics\images\UNIT 3 IMAGES\homogenous feature.PNG" id="396" name="Google Shape;396;p62"/>
          <p:cNvPicPr preferRelativeResize="0"/>
          <p:nvPr>
            <p:ph idx="1" type="body"/>
          </p:nvPr>
        </p:nvPicPr>
        <p:blipFill rotWithShape="1">
          <a:blip r:embed="rId3">
            <a:alphaModFix/>
          </a:blip>
          <a:srcRect b="0" l="0" r="0" t="0"/>
          <a:stretch/>
        </p:blipFill>
        <p:spPr>
          <a:xfrm>
            <a:off x="683568" y="1600200"/>
            <a:ext cx="7848871" cy="485313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Heterogeneous  feature fusion</a:t>
            </a:r>
            <a:endParaRPr/>
          </a:p>
        </p:txBody>
      </p:sp>
      <p:sp>
        <p:nvSpPr>
          <p:cNvPr id="402" name="Google Shape;402;p63"/>
          <p:cNvSpPr txBox="1"/>
          <p:nvPr>
            <p:ph idx="1" type="body"/>
          </p:nvPr>
        </p:nvSpPr>
        <p:spPr>
          <a:xfrm>
            <a:off x="457200" y="1556792"/>
            <a:ext cx="8229600" cy="4525963"/>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spcBef>
                <a:spcPts val="0"/>
              </a:spcBef>
              <a:spcAft>
                <a:spcPts val="0"/>
              </a:spcAft>
              <a:buClr>
                <a:srgbClr val="FF0000"/>
              </a:buClr>
              <a:buSzPct val="100000"/>
              <a:buChar char="•"/>
            </a:pPr>
            <a:r>
              <a:rPr lang="en-US">
                <a:solidFill>
                  <a:srgbClr val="FF0000"/>
                </a:solidFill>
              </a:rPr>
              <a:t>How does one consolidate feature sets originating from different algorithms and different biometric modalities?</a:t>
            </a:r>
            <a:endParaRPr/>
          </a:p>
          <a:p>
            <a:pPr indent="-342900" lvl="0" marL="342900" rtl="0" algn="l">
              <a:spcBef>
                <a:spcPts val="352"/>
              </a:spcBef>
              <a:spcAft>
                <a:spcPts val="0"/>
              </a:spcAft>
              <a:buClr>
                <a:schemeClr val="dk1"/>
              </a:buClr>
              <a:buSzPct val="100000"/>
              <a:buChar char="•"/>
            </a:pPr>
            <a:r>
              <a:rPr lang="en-US"/>
              <a:t> Feature level fusion is </a:t>
            </a:r>
            <a:r>
              <a:rPr lang="en-US">
                <a:solidFill>
                  <a:srgbClr val="FF0000"/>
                </a:solidFill>
              </a:rPr>
              <a:t>difficult to achieve </a:t>
            </a:r>
            <a:r>
              <a:rPr lang="en-US"/>
              <a:t>in such cases because of the following reasons:</a:t>
            </a:r>
            <a:endParaRPr/>
          </a:p>
          <a:p>
            <a:pPr indent="-342900" lvl="0" marL="342900" rtl="0" algn="l">
              <a:spcBef>
                <a:spcPts val="352"/>
              </a:spcBef>
              <a:spcAft>
                <a:spcPts val="0"/>
              </a:spcAft>
              <a:buClr>
                <a:srgbClr val="FF0000"/>
              </a:buClr>
              <a:buSzPct val="100000"/>
              <a:buChar char="•"/>
            </a:pPr>
            <a:r>
              <a:rPr lang="en-US">
                <a:solidFill>
                  <a:srgbClr val="FF0000"/>
                </a:solidFill>
              </a:rPr>
              <a:t>The relationship </a:t>
            </a:r>
            <a:r>
              <a:rPr lang="en-US"/>
              <a:t>between the feature spaces of different biometric systems may not be known.</a:t>
            </a:r>
            <a:endParaRPr/>
          </a:p>
          <a:p>
            <a:pPr indent="-342900" lvl="0" marL="342900" rtl="0" algn="l">
              <a:spcBef>
                <a:spcPts val="352"/>
              </a:spcBef>
              <a:spcAft>
                <a:spcPts val="0"/>
              </a:spcAft>
              <a:buClr>
                <a:schemeClr val="dk1"/>
              </a:buClr>
              <a:buSzPct val="100000"/>
              <a:buChar char="•"/>
            </a:pPr>
            <a:r>
              <a:rPr lang="en-US"/>
              <a:t>The feature sets of multiple modalities may be </a:t>
            </a:r>
            <a:r>
              <a:rPr lang="en-US">
                <a:solidFill>
                  <a:srgbClr val="FF0000"/>
                </a:solidFill>
              </a:rPr>
              <a:t>incompatible</a:t>
            </a:r>
            <a:r>
              <a:rPr lang="en-US"/>
              <a:t>. For example, the minutiae set of fingerprints and the eigen-coefficients of face have different representation schemes.</a:t>
            </a:r>
            <a:endParaRPr/>
          </a:p>
          <a:p>
            <a:pPr indent="-342900" lvl="0" marL="342900" rtl="0" algn="l">
              <a:spcBef>
                <a:spcPts val="352"/>
              </a:spcBef>
              <a:spcAft>
                <a:spcPts val="0"/>
              </a:spcAft>
              <a:buClr>
                <a:schemeClr val="dk1"/>
              </a:buClr>
              <a:buSzPct val="100000"/>
              <a:buChar char="•"/>
            </a:pPr>
            <a:r>
              <a:rPr lang="en-US"/>
              <a:t>Concatenating two feature vectors might lead to </a:t>
            </a:r>
            <a:r>
              <a:rPr lang="en-US">
                <a:solidFill>
                  <a:srgbClr val="FF0000"/>
                </a:solidFill>
              </a:rPr>
              <a:t>the curse-of-dimensionality problem</a:t>
            </a:r>
            <a:r>
              <a:rPr lang="en-US"/>
              <a:t>, where increasing the number of features might actually degrade the system performance especially in the presence of small number of training samples.</a:t>
            </a:r>
            <a:br>
              <a:rPr lang="en-US"/>
            </a:br>
            <a:r>
              <a:rPr lang="en-US"/>
              <a:t>The curse of dimensionality basically means that </a:t>
            </a:r>
            <a:r>
              <a:rPr lang="en-US">
                <a:solidFill>
                  <a:srgbClr val="FF0000"/>
                </a:solidFill>
              </a:rPr>
              <a:t>the error increases with the increase in the number of features</a:t>
            </a:r>
            <a:endParaRPr>
              <a:solidFill>
                <a:srgbClr val="FF0000"/>
              </a:solidFill>
            </a:endParaRPr>
          </a:p>
          <a:p>
            <a:pPr indent="-342900" lvl="0" marL="342900" rtl="0" algn="l">
              <a:spcBef>
                <a:spcPts val="352"/>
              </a:spcBef>
              <a:spcAft>
                <a:spcPts val="0"/>
              </a:spcAft>
              <a:buClr>
                <a:schemeClr val="dk1"/>
              </a:buClr>
              <a:buSzPct val="100000"/>
              <a:buChar char="•"/>
            </a:pPr>
            <a:r>
              <a:rPr lang="en-US"/>
              <a:t>Most commercial biometric systems do not provide access to the feature sets used in their products due to proprietary reasons.</a:t>
            </a:r>
            <a:endParaRPr/>
          </a:p>
          <a:p>
            <a:pPr indent="-231140" lvl="0" marL="342900" rtl="0" algn="l">
              <a:spcBef>
                <a:spcPts val="352"/>
              </a:spcBef>
              <a:spcAft>
                <a:spcPts val="0"/>
              </a:spcAft>
              <a:buClr>
                <a:schemeClr val="dk1"/>
              </a:buClr>
              <a:buSzPct val="1000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Heterogenous</a:t>
            </a:r>
            <a:endParaRPr/>
          </a:p>
        </p:txBody>
      </p:sp>
      <p:sp>
        <p:nvSpPr>
          <p:cNvPr id="408" name="Google Shape;408;p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To avoid the above said issue follow the </a:t>
            </a:r>
            <a:endParaRPr/>
          </a:p>
          <a:p>
            <a:pPr indent="-342900" lvl="0" marL="342900" rtl="0" algn="l">
              <a:spcBef>
                <a:spcPts val="640"/>
              </a:spcBef>
              <a:spcAft>
                <a:spcPts val="0"/>
              </a:spcAft>
              <a:buClr>
                <a:schemeClr val="dk1"/>
              </a:buClr>
              <a:buSzPts val="3200"/>
              <a:buChar char="•"/>
            </a:pPr>
            <a:r>
              <a:rPr b="1" lang="en-US"/>
              <a:t>Feature Normalization</a:t>
            </a:r>
            <a:endParaRPr/>
          </a:p>
          <a:p>
            <a:pPr indent="-342900" lvl="0" marL="342900" rtl="0" algn="l">
              <a:spcBef>
                <a:spcPts val="640"/>
              </a:spcBef>
              <a:spcAft>
                <a:spcPts val="0"/>
              </a:spcAft>
              <a:buClr>
                <a:schemeClr val="dk1"/>
              </a:buClr>
              <a:buSzPts val="3200"/>
              <a:buChar char="•"/>
            </a:pPr>
            <a:r>
              <a:rPr b="1" lang="en-US"/>
              <a:t>Feature Selection or Transformation</a:t>
            </a:r>
            <a:endParaRPr/>
          </a:p>
          <a:p>
            <a:pPr indent="-342900" lvl="0" marL="342900" rtl="0" algn="l">
              <a:spcBef>
                <a:spcPts val="640"/>
              </a:spcBef>
              <a:spcAft>
                <a:spcPts val="0"/>
              </a:spcAft>
              <a:buClr>
                <a:schemeClr val="dk1"/>
              </a:buClr>
              <a:buSzPts val="3200"/>
              <a:buChar char="•"/>
            </a:pPr>
            <a:r>
              <a:rPr lang="en-US"/>
              <a:t>The main purpose of feature normalization is to modify the location and scale parameters of individual feature values to transform the value into a common domain.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Min max normalization</a:t>
            </a:r>
            <a:endParaRPr/>
          </a:p>
        </p:txBody>
      </p:sp>
      <p:pic>
        <p:nvPicPr>
          <p:cNvPr descr="F:\July 2020 -Dec 2020\biometrics\images\UNIT 3 IMAGES\feature normalization.PNG" id="414" name="Google Shape;414;p65"/>
          <p:cNvPicPr preferRelativeResize="0"/>
          <p:nvPr>
            <p:ph idx="1" type="body"/>
          </p:nvPr>
        </p:nvPicPr>
        <p:blipFill rotWithShape="1">
          <a:blip r:embed="rId3">
            <a:alphaModFix/>
          </a:blip>
          <a:srcRect b="0" l="0" r="0" t="0"/>
          <a:stretch/>
        </p:blipFill>
        <p:spPr>
          <a:xfrm>
            <a:off x="755576" y="1916832"/>
            <a:ext cx="7776864" cy="46143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Min max</a:t>
            </a:r>
            <a:endParaRPr/>
          </a:p>
        </p:txBody>
      </p:sp>
      <p:pic>
        <p:nvPicPr>
          <p:cNvPr descr="F:\July 2020 -Dec 2020\biometrics\images\UNIT 3 IMAGES\min max.PNG" id="420" name="Google Shape;420;p66"/>
          <p:cNvPicPr preferRelativeResize="0"/>
          <p:nvPr>
            <p:ph idx="1" type="body"/>
          </p:nvPr>
        </p:nvPicPr>
        <p:blipFill rotWithShape="1">
          <a:blip r:embed="rId3">
            <a:alphaModFix/>
          </a:blip>
          <a:srcRect b="0" l="0" r="0" t="0"/>
          <a:stretch/>
        </p:blipFill>
        <p:spPr>
          <a:xfrm>
            <a:off x="539552" y="1628800"/>
            <a:ext cx="8208911" cy="424847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Feature normalization</a:t>
            </a:r>
            <a:endParaRPr/>
          </a:p>
        </p:txBody>
      </p:sp>
      <p:sp>
        <p:nvSpPr>
          <p:cNvPr id="426" name="Google Shape;426;p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goal of feature normalization is to modify the location (mean) and scale (variance) of the features values via a transformation function in order to map them into a common domain.</a:t>
            </a:r>
            <a:endParaRPr/>
          </a:p>
          <a:p>
            <a:pPr indent="-342900" lvl="0" marL="342900" rtl="0" algn="l">
              <a:spcBef>
                <a:spcPts val="640"/>
              </a:spcBef>
              <a:spcAft>
                <a:spcPts val="0"/>
              </a:spcAft>
              <a:buClr>
                <a:schemeClr val="dk1"/>
              </a:buClr>
              <a:buSzPts val="3200"/>
              <a:buChar char="•"/>
            </a:pPr>
            <a:r>
              <a:rPr lang="en-US"/>
              <a:t> Adopting an appropriate normalization scheme also helps address the problem of outliers in feature values.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Feature selection scheme</a:t>
            </a:r>
            <a:endParaRPr/>
          </a:p>
        </p:txBody>
      </p:sp>
      <p:sp>
        <p:nvSpPr>
          <p:cNvPr id="432" name="Google Shape;432;p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Feature selection is a dimensionality reduction scheme that entails choosing a minimal feature set of size </a:t>
            </a:r>
            <a:r>
              <a:rPr i="1" lang="en-US"/>
              <a:t>d</a:t>
            </a:r>
            <a:r>
              <a:rPr lang="en-US"/>
              <a:t>, </a:t>
            </a:r>
            <a:r>
              <a:rPr i="1" lang="en-US"/>
              <a:t>d &lt;</a:t>
            </a:r>
            <a:r>
              <a:rPr lang="en-US"/>
              <a:t>(</a:t>
            </a:r>
            <a:r>
              <a:rPr i="1" lang="en-US"/>
              <a:t>d</a:t>
            </a:r>
            <a:r>
              <a:rPr lang="en-US"/>
              <a:t>1+</a:t>
            </a:r>
            <a:r>
              <a:rPr i="1" lang="en-US"/>
              <a:t>d</a:t>
            </a:r>
            <a:r>
              <a:rPr lang="en-US"/>
              <a:t>2), such that a criterion (objective) function applied to the training set of feature vectors is optimized.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9"/>
          <p:cNvSpPr txBox="1"/>
          <p:nvPr>
            <p:ph type="title"/>
          </p:nvPr>
        </p:nvSpPr>
        <p:spPr>
          <a:xfrm>
            <a:off x="612775" y="228600"/>
            <a:ext cx="81534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Different Fusion Strategies (cont.)</a:t>
            </a:r>
            <a:endParaRPr/>
          </a:p>
        </p:txBody>
      </p:sp>
      <p:sp>
        <p:nvSpPr>
          <p:cNvPr id="438" name="Google Shape;438;p69"/>
          <p:cNvSpPr txBox="1"/>
          <p:nvPr>
            <p:ph idx="1" type="body"/>
          </p:nvPr>
        </p:nvSpPr>
        <p:spPr>
          <a:xfrm>
            <a:off x="612775" y="1600200"/>
            <a:ext cx="8153400" cy="4495800"/>
          </a:xfrm>
          <a:prstGeom prst="rect">
            <a:avLst/>
          </a:prstGeom>
          <a:noFill/>
          <a:ln>
            <a:noFill/>
          </a:ln>
        </p:spPr>
        <p:txBody>
          <a:bodyPr anchorCtr="0" anchor="t" bIns="45700" lIns="91425" spcFirstLastPara="1" rIns="91425" wrap="square" tIns="45700">
            <a:normAutofit/>
          </a:bodyPr>
          <a:lstStyle/>
          <a:p>
            <a:pPr indent="-319088" lvl="0" marL="319088" rtl="0" algn="l">
              <a:spcBef>
                <a:spcPts val="0"/>
              </a:spcBef>
              <a:spcAft>
                <a:spcPts val="0"/>
              </a:spcAft>
              <a:buClr>
                <a:schemeClr val="dk1"/>
              </a:buClr>
              <a:buSzPts val="2400"/>
              <a:buFont typeface="Noto Sans Symbols"/>
              <a:buChar char="◻"/>
            </a:pPr>
            <a:r>
              <a:rPr lang="en-US" sz="2400"/>
              <a:t>Features are normalized </a:t>
            </a:r>
            <a:endParaRPr/>
          </a:p>
          <a:p>
            <a:pPr indent="-319088" lvl="0" marL="319088" rtl="0" algn="l">
              <a:spcBef>
                <a:spcPts val="480"/>
              </a:spcBef>
              <a:spcAft>
                <a:spcPts val="0"/>
              </a:spcAft>
              <a:buClr>
                <a:schemeClr val="dk1"/>
              </a:buClr>
              <a:buSzPts val="2400"/>
              <a:buFont typeface="Noto Sans Symbols"/>
              <a:buChar char="◻"/>
            </a:pPr>
            <a:r>
              <a:rPr lang="en-US" sz="2400"/>
              <a:t>Feature selection schemes are employed to reduce the dimension size of the feature vector</a:t>
            </a:r>
            <a:endParaRPr/>
          </a:p>
          <a:p>
            <a:pPr indent="-319088" lvl="2" marL="593725" rtl="0" algn="l">
              <a:spcBef>
                <a:spcPts val="700"/>
              </a:spcBef>
              <a:spcAft>
                <a:spcPts val="0"/>
              </a:spcAft>
              <a:buClr>
                <a:schemeClr val="dk1"/>
              </a:buClr>
              <a:buSzPts val="1440"/>
              <a:buFont typeface="Noto Sans Symbols"/>
              <a:buChar char="◻"/>
            </a:pPr>
            <a:r>
              <a:rPr lang="en-US"/>
              <a:t>Principal Component Analysis (PCA)</a:t>
            </a:r>
            <a:endParaRPr/>
          </a:p>
          <a:p>
            <a:pPr indent="-319088" lvl="2" marL="593725" rtl="0" algn="l">
              <a:spcBef>
                <a:spcPts val="700"/>
              </a:spcBef>
              <a:spcAft>
                <a:spcPts val="0"/>
              </a:spcAft>
              <a:buClr>
                <a:schemeClr val="dk1"/>
              </a:buClr>
              <a:buSzPts val="1440"/>
              <a:buFont typeface="Noto Sans Symbols"/>
              <a:buChar char="◻"/>
            </a:pPr>
            <a:r>
              <a:rPr lang="en-US"/>
              <a:t>Linear Discriminant Analysis (LDA)</a:t>
            </a:r>
            <a:endParaRPr/>
          </a:p>
          <a:p>
            <a:pPr indent="-227648" lvl="2" marL="593725" rtl="0" algn="l">
              <a:spcBef>
                <a:spcPts val="700"/>
              </a:spcBef>
              <a:spcAft>
                <a:spcPts val="0"/>
              </a:spcAft>
              <a:buClr>
                <a:schemeClr val="dk1"/>
              </a:buClr>
              <a:buSzPts val="1440"/>
              <a:buFont typeface="Noto Sans Symbols"/>
              <a:buNone/>
            </a:pPr>
            <a:r>
              <a:t/>
            </a:r>
            <a:endParaRPr/>
          </a:p>
          <a:p>
            <a:pPr indent="-115888" lvl="0" marL="319088" rtl="0" algn="l">
              <a:spcBef>
                <a:spcPts val="640"/>
              </a:spcBef>
              <a:spcAft>
                <a:spcPts val="0"/>
              </a:spcAft>
              <a:buClr>
                <a:schemeClr val="dk1"/>
              </a:buClr>
              <a:buSzPts val="3200"/>
              <a:buFont typeface="Noto Sans Symbols"/>
              <a:buNone/>
            </a:pPr>
            <a:r>
              <a:t/>
            </a:r>
            <a:endParaRPr/>
          </a:p>
        </p:txBody>
      </p:sp>
      <p:sp>
        <p:nvSpPr>
          <p:cNvPr id="439" name="Google Shape;439;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440" name="Google Shape;440;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1" name="Google Shape;441;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0"/>
          <p:cNvSpPr txBox="1"/>
          <p:nvPr>
            <p:ph type="title"/>
          </p:nvPr>
        </p:nvSpPr>
        <p:spPr>
          <a:xfrm>
            <a:off x="612775" y="228600"/>
            <a:ext cx="81534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Different Fusion Strategies (cont.)</a:t>
            </a:r>
            <a:endParaRPr/>
          </a:p>
        </p:txBody>
      </p:sp>
      <p:sp>
        <p:nvSpPr>
          <p:cNvPr id="447" name="Google Shape;447;p70"/>
          <p:cNvSpPr txBox="1"/>
          <p:nvPr>
            <p:ph idx="1" type="body"/>
          </p:nvPr>
        </p:nvSpPr>
        <p:spPr>
          <a:xfrm>
            <a:off x="612775" y="1600200"/>
            <a:ext cx="8153400" cy="5029200"/>
          </a:xfrm>
          <a:prstGeom prst="rect">
            <a:avLst/>
          </a:prstGeom>
          <a:noFill/>
          <a:ln>
            <a:noFill/>
          </a:ln>
        </p:spPr>
        <p:txBody>
          <a:bodyPr anchorCtr="0" anchor="t" bIns="45700" lIns="91425" spcFirstLastPara="1" rIns="91425" wrap="square" tIns="45700">
            <a:normAutofit/>
          </a:bodyPr>
          <a:lstStyle/>
          <a:p>
            <a:pPr indent="-320040" lvl="0" marL="320040" rtl="0" algn="l">
              <a:spcBef>
                <a:spcPts val="0"/>
              </a:spcBef>
              <a:spcAft>
                <a:spcPts val="0"/>
              </a:spcAft>
              <a:buClr>
                <a:schemeClr val="dk1"/>
              </a:buClr>
              <a:buSzPts val="3200"/>
              <a:buFont typeface="Noto Sans Symbols"/>
              <a:buChar char="◻"/>
            </a:pPr>
            <a:r>
              <a:rPr lang="en-US"/>
              <a:t>Score level  fusion</a:t>
            </a:r>
            <a:endParaRPr/>
          </a:p>
          <a:p>
            <a:pPr indent="-274320" lvl="1" marL="640080" rtl="0" algn="l">
              <a:spcBef>
                <a:spcPts val="480"/>
              </a:spcBef>
              <a:spcAft>
                <a:spcPts val="0"/>
              </a:spcAft>
              <a:buClr>
                <a:schemeClr val="dk1"/>
              </a:buClr>
              <a:buSzPts val="2400"/>
              <a:buFont typeface="Noto Sans Symbols"/>
              <a:buChar char="🞑"/>
            </a:pPr>
            <a:r>
              <a:rPr lang="en-US" sz="2400"/>
              <a:t>Scores generated from </a:t>
            </a:r>
            <a:r>
              <a:rPr lang="en-US" sz="2400">
                <a:solidFill>
                  <a:srgbClr val="FF0000"/>
                </a:solidFill>
              </a:rPr>
              <a:t>different matching modules </a:t>
            </a:r>
            <a:r>
              <a:rPr lang="en-US" sz="2400"/>
              <a:t>are </a:t>
            </a:r>
            <a:r>
              <a:rPr lang="en-US" sz="2400">
                <a:solidFill>
                  <a:srgbClr val="FF0000"/>
                </a:solidFill>
              </a:rPr>
              <a:t>combined</a:t>
            </a:r>
            <a:r>
              <a:rPr lang="en-US" sz="2400"/>
              <a:t> to produce a </a:t>
            </a:r>
            <a:r>
              <a:rPr lang="en-US" sz="2400">
                <a:solidFill>
                  <a:srgbClr val="FF0000"/>
                </a:solidFill>
              </a:rPr>
              <a:t>single score</a:t>
            </a:r>
            <a:r>
              <a:rPr lang="en-US" sz="2400"/>
              <a:t>. </a:t>
            </a:r>
            <a:endParaRPr/>
          </a:p>
          <a:p>
            <a:pPr indent="-274320" lvl="1" marL="640080" rtl="0" algn="l">
              <a:spcBef>
                <a:spcPts val="480"/>
              </a:spcBef>
              <a:spcAft>
                <a:spcPts val="0"/>
              </a:spcAft>
              <a:buClr>
                <a:schemeClr val="dk1"/>
              </a:buClr>
              <a:buSzPts val="2400"/>
              <a:buFont typeface="Noto Sans Symbols"/>
              <a:buChar char="🞑"/>
            </a:pPr>
            <a:r>
              <a:rPr lang="en-US" sz="2400"/>
              <a:t>Final </a:t>
            </a:r>
            <a:r>
              <a:rPr lang="en-US" sz="2400">
                <a:solidFill>
                  <a:srgbClr val="FF0000"/>
                </a:solidFill>
              </a:rPr>
              <a:t>decision is taken </a:t>
            </a:r>
            <a:r>
              <a:rPr lang="en-US" sz="2400"/>
              <a:t>by considering the </a:t>
            </a:r>
            <a:r>
              <a:rPr lang="en-US" sz="2400">
                <a:solidFill>
                  <a:srgbClr val="FF0000"/>
                </a:solidFill>
              </a:rPr>
              <a:t>fused score</a:t>
            </a:r>
            <a:r>
              <a:rPr lang="en-US" sz="2400"/>
              <a:t>. </a:t>
            </a:r>
            <a:endParaRPr/>
          </a:p>
          <a:p>
            <a:pPr indent="-274320" lvl="1" marL="640080" rtl="0" algn="l">
              <a:spcBef>
                <a:spcPts val="480"/>
              </a:spcBef>
              <a:spcAft>
                <a:spcPts val="0"/>
              </a:spcAft>
              <a:buClr>
                <a:schemeClr val="dk1"/>
              </a:buClr>
              <a:buSzPts val="2400"/>
              <a:buFont typeface="Noto Sans Symbols"/>
              <a:buChar char="🞑"/>
            </a:pPr>
            <a:r>
              <a:rPr lang="en-US" sz="2400"/>
              <a:t>Normalization and </a:t>
            </a:r>
            <a:r>
              <a:rPr lang="en-US" sz="2400">
                <a:solidFill>
                  <a:srgbClr val="FF0000"/>
                </a:solidFill>
              </a:rPr>
              <a:t>Similarity/ Dissimilarity Score</a:t>
            </a:r>
            <a:endParaRPr/>
          </a:p>
          <a:p>
            <a:pPr indent="-274320" lvl="1" marL="640080" rtl="0" algn="l">
              <a:spcBef>
                <a:spcPts val="480"/>
              </a:spcBef>
              <a:spcAft>
                <a:spcPts val="0"/>
              </a:spcAft>
              <a:buClr>
                <a:schemeClr val="dk1"/>
              </a:buClr>
              <a:buSzPts val="2400"/>
              <a:buFont typeface="Noto Sans Symbols"/>
              <a:buChar char="🞑"/>
            </a:pPr>
            <a:r>
              <a:rPr lang="en-US" sz="2400"/>
              <a:t>There are various approaches possible for combining the individual scores. </a:t>
            </a:r>
            <a:endParaRPr/>
          </a:p>
          <a:p>
            <a:pPr indent="-228600" lvl="2" marL="1143000" rtl="0" algn="l">
              <a:spcBef>
                <a:spcPts val="480"/>
              </a:spcBef>
              <a:spcAft>
                <a:spcPts val="0"/>
              </a:spcAft>
              <a:buClr>
                <a:schemeClr val="dk1"/>
              </a:buClr>
              <a:buSzPts val="2400"/>
              <a:buFont typeface="Noto Sans Symbols"/>
              <a:buChar char="■"/>
            </a:pPr>
            <a:r>
              <a:rPr lang="en-US"/>
              <a:t>Product rule</a:t>
            </a:r>
            <a:endParaRPr/>
          </a:p>
          <a:p>
            <a:pPr indent="-228600" lvl="2" marL="1143000" rtl="0" algn="l">
              <a:spcBef>
                <a:spcPts val="480"/>
              </a:spcBef>
              <a:spcAft>
                <a:spcPts val="0"/>
              </a:spcAft>
              <a:buClr>
                <a:schemeClr val="dk1"/>
              </a:buClr>
              <a:buSzPts val="2400"/>
              <a:buFont typeface="Noto Sans Symbols"/>
              <a:buChar char="■"/>
            </a:pPr>
            <a:r>
              <a:rPr lang="en-US"/>
              <a:t>Sum rule</a:t>
            </a:r>
            <a:endParaRPr/>
          </a:p>
          <a:p>
            <a:pPr indent="-228600" lvl="2" marL="1143000" rtl="0" algn="l">
              <a:spcBef>
                <a:spcPts val="480"/>
              </a:spcBef>
              <a:spcAft>
                <a:spcPts val="0"/>
              </a:spcAft>
              <a:buClr>
                <a:schemeClr val="dk1"/>
              </a:buClr>
              <a:buSzPts val="2400"/>
              <a:buFont typeface="Noto Sans Symbols"/>
              <a:buChar char="■"/>
            </a:pPr>
            <a:r>
              <a:rPr lang="en-US"/>
              <a:t>Weighed sum rule</a:t>
            </a:r>
            <a:endParaRPr/>
          </a:p>
          <a:p>
            <a:pPr indent="-228600" lvl="2" marL="1143000" rtl="0" algn="l">
              <a:spcBef>
                <a:spcPts val="480"/>
              </a:spcBef>
              <a:spcAft>
                <a:spcPts val="0"/>
              </a:spcAft>
              <a:buClr>
                <a:schemeClr val="dk1"/>
              </a:buClr>
              <a:buSzPts val="2400"/>
              <a:buFont typeface="Noto Sans Symbols"/>
              <a:buChar char="■"/>
            </a:pPr>
            <a:r>
              <a:rPr lang="en-US"/>
              <a:t>Max rule and median rule</a:t>
            </a:r>
            <a:endParaRPr/>
          </a:p>
          <a:p>
            <a:pPr indent="-342900" lvl="0" marL="342900" rtl="0" algn="l">
              <a:spcBef>
                <a:spcPts val="640"/>
              </a:spcBef>
              <a:spcAft>
                <a:spcPts val="0"/>
              </a:spcAft>
              <a:buClr>
                <a:schemeClr val="dk1"/>
              </a:buClr>
              <a:buSzPts val="3200"/>
              <a:buFont typeface="Arial"/>
              <a:buNone/>
            </a:pPr>
            <a:r>
              <a:t/>
            </a:r>
            <a:endParaRPr/>
          </a:p>
          <a:p>
            <a:pPr indent="-116840" lvl="0" marL="320040" rtl="0" algn="l">
              <a:spcBef>
                <a:spcPts val="640"/>
              </a:spcBef>
              <a:spcAft>
                <a:spcPts val="0"/>
              </a:spcAft>
              <a:buClr>
                <a:schemeClr val="dk1"/>
              </a:buClr>
              <a:buSzPts val="3200"/>
              <a:buFont typeface="Noto Sans Symbols"/>
              <a:buNone/>
            </a:pPr>
            <a:r>
              <a:t/>
            </a:r>
            <a:endParaRPr/>
          </a:p>
        </p:txBody>
      </p:sp>
      <p:sp>
        <p:nvSpPr>
          <p:cNvPr id="448" name="Google Shape;448;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449" name="Google Shape;449;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0" name="Google Shape;450;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Score level</a:t>
            </a:r>
            <a:endParaRPr/>
          </a:p>
        </p:txBody>
      </p:sp>
      <p:sp>
        <p:nvSpPr>
          <p:cNvPr id="456" name="Google Shape;456;p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When match scores output by different biometric matchers are consolidated in order to arrive at a final recognition decision, fusion is said to be done at </a:t>
            </a:r>
            <a:r>
              <a:rPr lang="en-US">
                <a:solidFill>
                  <a:srgbClr val="FF0000"/>
                </a:solidFill>
              </a:rPr>
              <a:t>the score level</a:t>
            </a:r>
            <a:r>
              <a:rPr lang="en-US"/>
              <a:t>.</a:t>
            </a:r>
            <a:endParaRPr/>
          </a:p>
          <a:p>
            <a:pPr indent="-342900" lvl="0" marL="342900" rtl="0" algn="l">
              <a:spcBef>
                <a:spcPts val="496"/>
              </a:spcBef>
              <a:spcAft>
                <a:spcPts val="0"/>
              </a:spcAft>
              <a:buClr>
                <a:schemeClr val="dk1"/>
              </a:buClr>
              <a:buSzPct val="100000"/>
              <a:buChar char="•"/>
            </a:pPr>
            <a:r>
              <a:rPr lang="en-US"/>
              <a:t>This is also known as fusion at the </a:t>
            </a:r>
            <a:r>
              <a:rPr lang="en-US">
                <a:solidFill>
                  <a:srgbClr val="FF0000"/>
                </a:solidFill>
              </a:rPr>
              <a:t>measurement level or confidence level.</a:t>
            </a:r>
            <a:endParaRPr/>
          </a:p>
          <a:p>
            <a:pPr indent="-342900" lvl="0" marL="342900" rtl="0" algn="l">
              <a:spcBef>
                <a:spcPts val="496"/>
              </a:spcBef>
              <a:spcAft>
                <a:spcPts val="0"/>
              </a:spcAft>
              <a:buClr>
                <a:schemeClr val="dk1"/>
              </a:buClr>
              <a:buSzPct val="100000"/>
              <a:buChar char="•"/>
            </a:pPr>
            <a:r>
              <a:rPr lang="en-US"/>
              <a:t> After the raw data and feature vectors representations, the next level of fusion is based on match scores. </a:t>
            </a:r>
            <a:endParaRPr/>
          </a:p>
          <a:p>
            <a:pPr indent="-342900" lvl="0" marL="342900" rtl="0" algn="l">
              <a:spcBef>
                <a:spcPts val="496"/>
              </a:spcBef>
              <a:spcAft>
                <a:spcPts val="0"/>
              </a:spcAft>
              <a:buClr>
                <a:schemeClr val="dk1"/>
              </a:buClr>
              <a:buSzPct val="100000"/>
              <a:buChar char="•"/>
            </a:pPr>
            <a:r>
              <a:rPr lang="en-US"/>
              <a:t>It is relatively easy to access and combine the scores generated by different biometric matchers. </a:t>
            </a:r>
            <a:endParaRPr/>
          </a:p>
          <a:p>
            <a:pPr indent="-342900" lvl="0" marL="342900" rtl="0" algn="l">
              <a:spcBef>
                <a:spcPts val="496"/>
              </a:spcBef>
              <a:spcAft>
                <a:spcPts val="0"/>
              </a:spcAft>
              <a:buClr>
                <a:schemeClr val="dk1"/>
              </a:buClr>
              <a:buSzPct val="100000"/>
              <a:buChar char="•"/>
            </a:pPr>
            <a:r>
              <a:rPr lang="en-US"/>
              <a:t>Consequently, score-level fusion is the most commonly  used approach in multibiometric systems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ADV</a:t>
            </a:r>
            <a:endParaRPr/>
          </a:p>
        </p:txBody>
      </p:sp>
      <p:sp>
        <p:nvSpPr>
          <p:cNvPr id="119" name="Google Shape;119;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Provide a degree of flexibility in user authentication. (Suppose a user enrolls into</a:t>
            </a:r>
            <a:endParaRPr/>
          </a:p>
          <a:p>
            <a:pPr indent="0" lvl="0" marL="0" rtl="0" algn="l">
              <a:spcBef>
                <a:spcPts val="592"/>
              </a:spcBef>
              <a:spcAft>
                <a:spcPts val="0"/>
              </a:spcAft>
              <a:buClr>
                <a:schemeClr val="dk1"/>
              </a:buClr>
              <a:buSzPct val="100000"/>
              <a:buNone/>
            </a:pPr>
            <a:r>
              <a:rPr lang="en-US"/>
              <a:t>the system using several different traits. Later, at the time of authentication, only a subset of these traits may be acquired based on the nature of the application under consideration and the convenience of the user.)</a:t>
            </a:r>
            <a:endParaRPr/>
          </a:p>
          <a:p>
            <a:pPr indent="-342900" lvl="0" marL="342900" rtl="0" algn="l">
              <a:spcBef>
                <a:spcPts val="592"/>
              </a:spcBef>
              <a:spcAft>
                <a:spcPts val="0"/>
              </a:spcAft>
              <a:buClr>
                <a:schemeClr val="dk1"/>
              </a:buClr>
              <a:buSzPct val="100000"/>
              <a:buChar char="•"/>
            </a:pPr>
            <a:r>
              <a:rPr lang="en-US"/>
              <a:t>Enable the search of a large biometric database in a computationally efficient manner.</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462" name="Google Shape;462;p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Score-level fusion methodologies will vary depending on whether the multibiometric system operates in the verification or identification mode. </a:t>
            </a:r>
            <a:endParaRPr/>
          </a:p>
          <a:p>
            <a:pPr indent="-342900" lvl="0" marL="342900" rtl="0" algn="l">
              <a:spcBef>
                <a:spcPts val="592"/>
              </a:spcBef>
              <a:spcAft>
                <a:spcPts val="0"/>
              </a:spcAft>
              <a:buClr>
                <a:schemeClr val="dk1"/>
              </a:buClr>
              <a:buSzPct val="100000"/>
              <a:buChar char="•"/>
            </a:pPr>
            <a:r>
              <a:rPr lang="en-US"/>
              <a:t>Score fusion in a </a:t>
            </a:r>
            <a:r>
              <a:rPr lang="en-US">
                <a:solidFill>
                  <a:srgbClr val="FF0000"/>
                </a:solidFill>
              </a:rPr>
              <a:t>multibiometric verification </a:t>
            </a:r>
            <a:r>
              <a:rPr lang="en-US"/>
              <a:t>system can be considered as a </a:t>
            </a:r>
            <a:r>
              <a:rPr lang="en-US">
                <a:solidFill>
                  <a:srgbClr val="FF0000"/>
                </a:solidFill>
              </a:rPr>
              <a:t>two-class pattern classification problem</a:t>
            </a:r>
            <a:r>
              <a:rPr lang="en-US"/>
              <a:t>, where the goal is to determine whether the query corresponds to a “genuine” user or an “impostor”.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3 IMAGES\sensor level fusion.PNG" id="468" name="Google Shape;468;p73"/>
          <p:cNvPicPr preferRelativeResize="0"/>
          <p:nvPr>
            <p:ph idx="1" type="body"/>
          </p:nvPr>
        </p:nvPicPr>
        <p:blipFill rotWithShape="1">
          <a:blip r:embed="rId3">
            <a:alphaModFix/>
          </a:blip>
          <a:srcRect b="0" l="0" r="0" t="0"/>
          <a:stretch/>
        </p:blipFill>
        <p:spPr>
          <a:xfrm>
            <a:off x="1175863" y="1934100"/>
            <a:ext cx="6792273" cy="385816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4"/>
          <p:cNvSpPr txBox="1"/>
          <p:nvPr>
            <p:ph type="title"/>
          </p:nvPr>
        </p:nvSpPr>
        <p:spPr>
          <a:xfrm>
            <a:off x="612775" y="228600"/>
            <a:ext cx="81534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Different Fusion Strategies (cont.)</a:t>
            </a:r>
            <a:endParaRPr/>
          </a:p>
        </p:txBody>
      </p:sp>
      <p:sp>
        <p:nvSpPr>
          <p:cNvPr id="474" name="Google Shape;474;p74"/>
          <p:cNvSpPr txBox="1"/>
          <p:nvPr>
            <p:ph idx="1" type="body"/>
          </p:nvPr>
        </p:nvSpPr>
        <p:spPr>
          <a:xfrm>
            <a:off x="612775" y="1600200"/>
            <a:ext cx="8302625" cy="4876800"/>
          </a:xfrm>
          <a:prstGeom prst="rect">
            <a:avLst/>
          </a:prstGeom>
          <a:noFill/>
          <a:ln>
            <a:noFill/>
          </a:ln>
        </p:spPr>
        <p:txBody>
          <a:bodyPr anchorCtr="0" anchor="t" bIns="45700" lIns="91425" spcFirstLastPara="1" rIns="91425" wrap="square" tIns="45700">
            <a:normAutofit fontScale="85000" lnSpcReduction="10000"/>
          </a:bodyPr>
          <a:lstStyle/>
          <a:p>
            <a:pPr indent="-320040" lvl="0" marL="320040" rtl="0" algn="l">
              <a:spcBef>
                <a:spcPts val="0"/>
              </a:spcBef>
              <a:spcAft>
                <a:spcPts val="0"/>
              </a:spcAft>
              <a:buClr>
                <a:schemeClr val="dk1"/>
              </a:buClr>
              <a:buSzPct val="100000"/>
              <a:buFont typeface="Noto Sans Symbols"/>
              <a:buChar char="◻"/>
            </a:pPr>
            <a:r>
              <a:rPr lang="en-US"/>
              <a:t>Rank level fusion</a:t>
            </a:r>
            <a:endParaRPr/>
          </a:p>
          <a:p>
            <a:pPr indent="-274320" lvl="1" marL="640080" rtl="0" algn="l">
              <a:spcBef>
                <a:spcPts val="476"/>
              </a:spcBef>
              <a:spcAft>
                <a:spcPts val="0"/>
              </a:spcAft>
              <a:buClr>
                <a:schemeClr val="dk1"/>
              </a:buClr>
              <a:buSzPct val="100000"/>
              <a:buFont typeface="Noto Sans Symbols"/>
              <a:buChar char="🞑"/>
            </a:pPr>
            <a:r>
              <a:rPr lang="en-US"/>
              <a:t>For identification, output  is the ranks of enrolled identities.</a:t>
            </a:r>
            <a:endParaRPr/>
          </a:p>
          <a:p>
            <a:pPr indent="-274320" lvl="1" marL="640080" rtl="0" algn="l">
              <a:spcBef>
                <a:spcPts val="476"/>
              </a:spcBef>
              <a:spcAft>
                <a:spcPts val="0"/>
              </a:spcAft>
              <a:buClr>
                <a:schemeClr val="dk1"/>
              </a:buClr>
              <a:buSzPct val="100000"/>
              <a:buFont typeface="Noto Sans Symbols"/>
              <a:buChar char="🞑"/>
            </a:pPr>
            <a:r>
              <a:rPr lang="en-US"/>
              <a:t>This fusion scheme is to consolidate the ranks of individual biometric systems to derive a fused rank for each identity.</a:t>
            </a:r>
            <a:endParaRPr/>
          </a:p>
          <a:p>
            <a:pPr indent="-274320" lvl="1" marL="640080" rtl="0" algn="l">
              <a:spcBef>
                <a:spcPts val="476"/>
              </a:spcBef>
              <a:spcAft>
                <a:spcPts val="0"/>
              </a:spcAft>
              <a:buClr>
                <a:schemeClr val="dk1"/>
              </a:buClr>
              <a:buSzPct val="100000"/>
              <a:buFont typeface="Noto Sans Symbols"/>
              <a:buChar char="🞑"/>
            </a:pPr>
            <a:r>
              <a:rPr lang="en-US"/>
              <a:t>It reveals less information than match scores. However, unlike match scores, the ranking output by multiple biometric systems are comparable.</a:t>
            </a:r>
            <a:endParaRPr/>
          </a:p>
          <a:p>
            <a:pPr indent="-274320" lvl="1" marL="640080" rtl="0" algn="l">
              <a:spcBef>
                <a:spcPts val="476"/>
              </a:spcBef>
              <a:spcAft>
                <a:spcPts val="0"/>
              </a:spcAft>
              <a:buClr>
                <a:srgbClr val="FF0000"/>
              </a:buClr>
              <a:buSzPct val="100000"/>
              <a:buFont typeface="Noto Sans Symbols"/>
              <a:buChar char="🞑"/>
            </a:pPr>
            <a:r>
              <a:rPr lang="en-US">
                <a:solidFill>
                  <a:srgbClr val="FF0000"/>
                </a:solidFill>
              </a:rPr>
              <a:t>No normalization </a:t>
            </a:r>
            <a:r>
              <a:rPr lang="en-US"/>
              <a:t>is needed and this makes the rank level fusion schemes simpler to implement compared to the score level fusion techniques. </a:t>
            </a:r>
            <a:endParaRPr/>
          </a:p>
          <a:p>
            <a:pPr indent="-228600" lvl="2" marL="1143000" rtl="0" algn="l">
              <a:spcBef>
                <a:spcPts val="408"/>
              </a:spcBef>
              <a:spcAft>
                <a:spcPts val="0"/>
              </a:spcAft>
              <a:buClr>
                <a:schemeClr val="dk1"/>
              </a:buClr>
              <a:buSzPct val="100000"/>
              <a:buFont typeface="Noto Sans Symbols"/>
              <a:buChar char="■"/>
            </a:pPr>
            <a:r>
              <a:rPr lang="en-US"/>
              <a:t>Highest rank method</a:t>
            </a:r>
            <a:endParaRPr/>
          </a:p>
          <a:p>
            <a:pPr indent="-228600" lvl="2" marL="1143000" rtl="0" algn="l">
              <a:spcBef>
                <a:spcPts val="408"/>
              </a:spcBef>
              <a:spcAft>
                <a:spcPts val="0"/>
              </a:spcAft>
              <a:buClr>
                <a:schemeClr val="dk1"/>
              </a:buClr>
              <a:buSzPct val="100000"/>
              <a:buFont typeface="Noto Sans Symbols"/>
              <a:buChar char="■"/>
            </a:pPr>
            <a:r>
              <a:rPr lang="en-US"/>
              <a:t>Logistic regression method</a:t>
            </a:r>
            <a:endParaRPr/>
          </a:p>
          <a:p>
            <a:pPr indent="-99060" lvl="2" marL="1143000" rtl="0" algn="l">
              <a:spcBef>
                <a:spcPts val="408"/>
              </a:spcBef>
              <a:spcAft>
                <a:spcPts val="0"/>
              </a:spcAft>
              <a:buClr>
                <a:schemeClr val="dk1"/>
              </a:buClr>
              <a:buSzPct val="100000"/>
              <a:buFont typeface="Noto Sans Symbols"/>
              <a:buNone/>
            </a:pPr>
            <a:r>
              <a:t/>
            </a:r>
            <a:endParaRPr/>
          </a:p>
        </p:txBody>
      </p:sp>
      <p:sp>
        <p:nvSpPr>
          <p:cNvPr id="475" name="Google Shape;475;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476" name="Google Shape;476;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7" name="Google Shape;477;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Rank method</a:t>
            </a:r>
            <a:endParaRPr/>
          </a:p>
        </p:txBody>
      </p:sp>
      <p:sp>
        <p:nvSpPr>
          <p:cNvPr id="483" name="Google Shape;483;p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When a biometric system operates in the identification mode, the output of the system can be viewed as a ranking of the enrolled identities.</a:t>
            </a:r>
            <a:endParaRPr/>
          </a:p>
          <a:p>
            <a:pPr indent="-342900" lvl="0" marL="342900" rtl="0" algn="l">
              <a:spcBef>
                <a:spcPts val="592"/>
              </a:spcBef>
              <a:spcAft>
                <a:spcPts val="0"/>
              </a:spcAft>
              <a:buClr>
                <a:schemeClr val="dk1"/>
              </a:buClr>
              <a:buSzPct val="100000"/>
              <a:buChar char="•"/>
            </a:pPr>
            <a:r>
              <a:rPr lang="en-US"/>
              <a:t>The goal of rank-level fusion schemes is to consolidate all the ranks output by the individual biometric subsystems in order to derive a consensus rank for each identity. </a:t>
            </a:r>
            <a:endParaRPr/>
          </a:p>
          <a:p>
            <a:pPr indent="-342900" lvl="0" marL="342900" rtl="0" algn="l">
              <a:spcBef>
                <a:spcPts val="592"/>
              </a:spcBef>
              <a:spcAft>
                <a:spcPts val="0"/>
              </a:spcAft>
              <a:buClr>
                <a:schemeClr val="dk1"/>
              </a:buClr>
              <a:buSzPct val="100000"/>
              <a:buChar char="•"/>
            </a:pPr>
            <a:r>
              <a:rPr lang="en-US"/>
              <a:t>Ranks provide more insight into the decision-making process of the matcher compared to just the identity of the best match, but they reveal less information than match score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Rank method</a:t>
            </a:r>
            <a:endParaRPr/>
          </a:p>
        </p:txBody>
      </p:sp>
      <p:pic>
        <p:nvPicPr>
          <p:cNvPr descr="F:\July 2020 -Dec 2020\biometrics\images\UNIT 3 IMAGES\r1.PNG" id="489" name="Google Shape;489;p76"/>
          <p:cNvPicPr preferRelativeResize="0"/>
          <p:nvPr>
            <p:ph idx="1" type="body"/>
          </p:nvPr>
        </p:nvPicPr>
        <p:blipFill rotWithShape="1">
          <a:blip r:embed="rId3">
            <a:alphaModFix/>
          </a:blip>
          <a:srcRect b="0" l="0" r="0" t="0"/>
          <a:stretch/>
        </p:blipFill>
        <p:spPr>
          <a:xfrm>
            <a:off x="828548" y="1700808"/>
            <a:ext cx="8321172" cy="38884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Highest rank</a:t>
            </a:r>
            <a:endParaRPr/>
          </a:p>
        </p:txBody>
      </p:sp>
      <p:pic>
        <p:nvPicPr>
          <p:cNvPr descr="F:\July 2020 -Dec 2020\biometrics\images\UNIT 3 IMAGES\higest rank.PNG" id="495" name="Google Shape;495;p77"/>
          <p:cNvPicPr preferRelativeResize="0"/>
          <p:nvPr>
            <p:ph idx="1" type="body"/>
          </p:nvPr>
        </p:nvPicPr>
        <p:blipFill rotWithShape="1">
          <a:blip r:embed="rId3">
            <a:alphaModFix/>
          </a:blip>
          <a:srcRect b="0" l="0" r="0" t="0"/>
          <a:stretch/>
        </p:blipFill>
        <p:spPr>
          <a:xfrm>
            <a:off x="395536" y="1772816"/>
            <a:ext cx="8064895" cy="276253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Borda count</a:t>
            </a:r>
            <a:endParaRPr/>
          </a:p>
        </p:txBody>
      </p:sp>
      <p:pic>
        <p:nvPicPr>
          <p:cNvPr descr="F:\July 2020 -Dec 2020\biometrics\images\UNIT 3 IMAGES\borda count method.PNG" id="501" name="Google Shape;501;p78"/>
          <p:cNvPicPr preferRelativeResize="0"/>
          <p:nvPr>
            <p:ph idx="1" type="body"/>
          </p:nvPr>
        </p:nvPicPr>
        <p:blipFill rotWithShape="1">
          <a:blip r:embed="rId3">
            <a:alphaModFix/>
          </a:blip>
          <a:srcRect b="0" l="0" r="0" t="0"/>
          <a:stretch/>
        </p:blipFill>
        <p:spPr>
          <a:xfrm>
            <a:off x="827584" y="1916832"/>
            <a:ext cx="7128791" cy="344696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Logistic regression</a:t>
            </a:r>
            <a:endParaRPr/>
          </a:p>
        </p:txBody>
      </p:sp>
      <p:pic>
        <p:nvPicPr>
          <p:cNvPr descr="F:\July 2020 -Dec 2020\biometrics\images\UNIT 3 IMAGES\logistic regression.PNG" id="507" name="Google Shape;507;p79"/>
          <p:cNvPicPr preferRelativeResize="0"/>
          <p:nvPr>
            <p:ph idx="1" type="body"/>
          </p:nvPr>
        </p:nvPicPr>
        <p:blipFill rotWithShape="1">
          <a:blip r:embed="rId3">
            <a:alphaModFix/>
          </a:blip>
          <a:srcRect b="0" l="0" r="0" t="0"/>
          <a:stretch/>
        </p:blipFill>
        <p:spPr>
          <a:xfrm>
            <a:off x="899592" y="1556792"/>
            <a:ext cx="7272808" cy="439248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Rank all three methods</a:t>
            </a:r>
            <a:endParaRPr/>
          </a:p>
        </p:txBody>
      </p:sp>
      <p:pic>
        <p:nvPicPr>
          <p:cNvPr descr="F:\July 2020 -Dec 2020\biometrics\images\UNIT 3 IMAGES\rank all methods.PNG" id="513" name="Google Shape;513;p80"/>
          <p:cNvPicPr preferRelativeResize="0"/>
          <p:nvPr>
            <p:ph idx="1" type="body"/>
          </p:nvPr>
        </p:nvPicPr>
        <p:blipFill rotWithShape="1">
          <a:blip r:embed="rId3">
            <a:alphaModFix/>
          </a:blip>
          <a:srcRect b="0" l="0" r="0" t="0"/>
          <a:stretch/>
        </p:blipFill>
        <p:spPr>
          <a:xfrm>
            <a:off x="2945100" y="1600200"/>
            <a:ext cx="3253799" cy="452596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1"/>
          <p:cNvSpPr txBox="1"/>
          <p:nvPr>
            <p:ph type="title"/>
          </p:nvPr>
        </p:nvSpPr>
        <p:spPr>
          <a:xfrm>
            <a:off x="612775" y="228600"/>
            <a:ext cx="81534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US" sz="3600"/>
              <a:t>Different Fusion Strategies (cont.)</a:t>
            </a:r>
            <a:endParaRPr/>
          </a:p>
        </p:txBody>
      </p:sp>
      <p:sp>
        <p:nvSpPr>
          <p:cNvPr id="519" name="Google Shape;519;p81"/>
          <p:cNvSpPr txBox="1"/>
          <p:nvPr>
            <p:ph idx="1" type="body"/>
          </p:nvPr>
        </p:nvSpPr>
        <p:spPr>
          <a:xfrm>
            <a:off x="612775" y="1600200"/>
            <a:ext cx="8153400" cy="4495800"/>
          </a:xfrm>
          <a:prstGeom prst="rect">
            <a:avLst/>
          </a:prstGeom>
          <a:noFill/>
          <a:ln>
            <a:noFill/>
          </a:ln>
        </p:spPr>
        <p:txBody>
          <a:bodyPr anchorCtr="0" anchor="t" bIns="45700" lIns="91425" spcFirstLastPara="1" rIns="91425" wrap="square" tIns="45700">
            <a:normAutofit fontScale="92500" lnSpcReduction="20000"/>
          </a:bodyPr>
          <a:lstStyle/>
          <a:p>
            <a:pPr indent="-320040" lvl="0" marL="320040" rtl="0" algn="l">
              <a:spcBef>
                <a:spcPts val="0"/>
              </a:spcBef>
              <a:spcAft>
                <a:spcPts val="0"/>
              </a:spcAft>
              <a:buClr>
                <a:schemeClr val="dk1"/>
              </a:buClr>
              <a:buSzPct val="100000"/>
              <a:buFont typeface="Noto Sans Symbols"/>
              <a:buChar char="◻"/>
            </a:pPr>
            <a:r>
              <a:rPr lang="en-US"/>
              <a:t>Decision level fusion</a:t>
            </a:r>
            <a:endParaRPr/>
          </a:p>
          <a:p>
            <a:pPr indent="-274320" lvl="1" marL="640080" rtl="0" algn="l">
              <a:spcBef>
                <a:spcPts val="481"/>
              </a:spcBef>
              <a:spcAft>
                <a:spcPts val="0"/>
              </a:spcAft>
              <a:buClr>
                <a:schemeClr val="dk1"/>
              </a:buClr>
              <a:buSzPct val="100000"/>
              <a:buFont typeface="Noto Sans Symbols"/>
              <a:buChar char="🞑"/>
            </a:pPr>
            <a:r>
              <a:rPr lang="en-US" sz="2600"/>
              <a:t>Decision level fusion is the highest level fusion of biometric evidences.</a:t>
            </a:r>
            <a:endParaRPr/>
          </a:p>
          <a:p>
            <a:pPr indent="-274320" lvl="1" marL="640080" rtl="0" algn="l">
              <a:spcBef>
                <a:spcPts val="481"/>
              </a:spcBef>
              <a:spcAft>
                <a:spcPts val="0"/>
              </a:spcAft>
              <a:buClr>
                <a:schemeClr val="dk1"/>
              </a:buClr>
              <a:buSzPct val="100000"/>
              <a:buFont typeface="Noto Sans Symbols"/>
              <a:buChar char="🞑"/>
            </a:pPr>
            <a:r>
              <a:rPr lang="en-US" sz="2600"/>
              <a:t>Fusion is carried out at the abstract or decision level when only the decisions output by the individual biometric matchers are available.</a:t>
            </a:r>
            <a:endParaRPr/>
          </a:p>
          <a:p>
            <a:pPr indent="-274320" lvl="1" marL="640080" rtl="0" algn="l">
              <a:spcBef>
                <a:spcPts val="481"/>
              </a:spcBef>
              <a:spcAft>
                <a:spcPts val="0"/>
              </a:spcAft>
              <a:buClr>
                <a:schemeClr val="dk1"/>
              </a:buClr>
              <a:buSzPct val="100000"/>
              <a:buFont typeface="Noto Sans Symbols"/>
              <a:buChar char="🞑"/>
            </a:pPr>
            <a:r>
              <a:rPr lang="en-US" sz="2600"/>
              <a:t>It logically combines accept/reject matching decisions of different matchers.</a:t>
            </a:r>
            <a:endParaRPr/>
          </a:p>
          <a:p>
            <a:pPr indent="-228600" lvl="2" marL="1143000" rtl="0" algn="l">
              <a:spcBef>
                <a:spcPts val="481"/>
              </a:spcBef>
              <a:spcAft>
                <a:spcPts val="0"/>
              </a:spcAft>
              <a:buClr>
                <a:schemeClr val="dk1"/>
              </a:buClr>
              <a:buSzPct val="100000"/>
              <a:buFont typeface="Noto Sans Symbols"/>
              <a:buChar char="■"/>
            </a:pPr>
            <a:r>
              <a:rPr lang="en-US" sz="2600"/>
              <a:t>“AND” and “OR” rule</a:t>
            </a:r>
            <a:endParaRPr/>
          </a:p>
          <a:p>
            <a:pPr indent="-228600" lvl="2" marL="1143000" rtl="0" algn="l">
              <a:spcBef>
                <a:spcPts val="481"/>
              </a:spcBef>
              <a:spcAft>
                <a:spcPts val="0"/>
              </a:spcAft>
              <a:buClr>
                <a:schemeClr val="dk1"/>
              </a:buClr>
              <a:buSzPct val="100000"/>
              <a:buFont typeface="Noto Sans Symbols"/>
              <a:buChar char="■"/>
            </a:pPr>
            <a:r>
              <a:rPr lang="en-US" sz="2600"/>
              <a:t>Majority voting</a:t>
            </a:r>
            <a:endParaRPr/>
          </a:p>
          <a:p>
            <a:pPr indent="-228600" lvl="2" marL="1143000" rtl="0" algn="l">
              <a:spcBef>
                <a:spcPts val="481"/>
              </a:spcBef>
              <a:spcAft>
                <a:spcPts val="0"/>
              </a:spcAft>
              <a:buClr>
                <a:schemeClr val="dk1"/>
              </a:buClr>
              <a:buSzPct val="100000"/>
              <a:buFont typeface="Noto Sans Symbols"/>
              <a:buChar char="■"/>
            </a:pPr>
            <a:r>
              <a:rPr lang="en-US" sz="2600"/>
              <a:t>Weighted majority voting</a:t>
            </a:r>
            <a:endParaRPr/>
          </a:p>
          <a:p>
            <a:pPr indent="-228600" lvl="2" marL="1143000" rtl="0" algn="l">
              <a:spcBef>
                <a:spcPts val="481"/>
              </a:spcBef>
              <a:spcAft>
                <a:spcPts val="0"/>
              </a:spcAft>
              <a:buClr>
                <a:schemeClr val="dk1"/>
              </a:buClr>
              <a:buSzPct val="100000"/>
              <a:buFont typeface="Noto Sans Symbols"/>
              <a:buChar char="■"/>
            </a:pPr>
            <a:r>
              <a:rPr lang="en-US" sz="2600"/>
              <a:t>Bayesian decision fusion</a:t>
            </a:r>
            <a:endParaRPr/>
          </a:p>
          <a:p>
            <a:pPr indent="-109855" lvl="1" marL="640080" rtl="0" algn="l">
              <a:spcBef>
                <a:spcPts val="518"/>
              </a:spcBef>
              <a:spcAft>
                <a:spcPts val="0"/>
              </a:spcAft>
              <a:buClr>
                <a:schemeClr val="dk1"/>
              </a:buClr>
              <a:buSzPct val="100000"/>
              <a:buFont typeface="Noto Sans Symbols"/>
              <a:buNone/>
            </a:pPr>
            <a:r>
              <a:t/>
            </a:r>
            <a:endParaRPr/>
          </a:p>
        </p:txBody>
      </p:sp>
      <p:sp>
        <p:nvSpPr>
          <p:cNvPr id="520" name="Google Shape;520;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9/3/2010</a:t>
            </a:r>
            <a:endParaRPr/>
          </a:p>
        </p:txBody>
      </p:sp>
      <p:sp>
        <p:nvSpPr>
          <p:cNvPr id="521" name="Google Shape;521;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2" name="Google Shape;522;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Phalguni Gupta, Biometrics Lab, IIT Kanpur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DISADV</a:t>
            </a:r>
            <a:endParaRPr/>
          </a:p>
        </p:txBody>
      </p:sp>
      <p:sp>
        <p:nvSpPr>
          <p:cNvPr id="125" name="Google Shape;125;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It is more expensive than unibiometric systems due to the need for additional hardware (computational or storage resources) and larger enrollment and recognition times.</a:t>
            </a:r>
            <a:endParaRPr/>
          </a:p>
          <a:p>
            <a:pPr indent="-342900" lvl="0" marL="342900" rtl="0" algn="l">
              <a:spcBef>
                <a:spcPts val="592"/>
              </a:spcBef>
              <a:spcAft>
                <a:spcPts val="0"/>
              </a:spcAft>
              <a:buClr>
                <a:schemeClr val="dk1"/>
              </a:buClr>
              <a:buSzPct val="100000"/>
              <a:buChar char="•"/>
            </a:pPr>
            <a:r>
              <a:rPr lang="en-US"/>
              <a:t>Multibiometric systems are being increasingly deployed in many large-scale identification systems involving millions of users (e.g., border control or national identity systems) because of their ability to achieve high recognition accuracy based on existing technologies, which far outweighs the additional cost in such applications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DECISION LEVEL</a:t>
            </a:r>
            <a:endParaRPr/>
          </a:p>
        </p:txBody>
      </p:sp>
      <p:sp>
        <p:nvSpPr>
          <p:cNvPr id="528" name="Google Shape;528;p8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Many commercial off-the-shelf (COTS) biometric matchers provide access only to the final recognition decision. </a:t>
            </a:r>
            <a:endParaRPr/>
          </a:p>
          <a:p>
            <a:pPr indent="-342900" lvl="0" marL="342900" rtl="0" algn="l">
              <a:spcBef>
                <a:spcPts val="592"/>
              </a:spcBef>
              <a:spcAft>
                <a:spcPts val="0"/>
              </a:spcAft>
              <a:buClr>
                <a:schemeClr val="dk1"/>
              </a:buClr>
              <a:buSzPct val="100000"/>
              <a:buChar char="•"/>
            </a:pPr>
            <a:r>
              <a:rPr lang="en-US"/>
              <a:t>When such COTS matchers are used to build a multibiometric system, only decision-level fusion is feasible.</a:t>
            </a:r>
            <a:endParaRPr/>
          </a:p>
          <a:p>
            <a:pPr indent="-342900" lvl="0" marL="342900" rtl="0" algn="l">
              <a:spcBef>
                <a:spcPts val="592"/>
              </a:spcBef>
              <a:spcAft>
                <a:spcPts val="0"/>
              </a:spcAft>
              <a:buClr>
                <a:schemeClr val="dk1"/>
              </a:buClr>
              <a:buSzPct val="100000"/>
              <a:buChar char="•"/>
            </a:pPr>
            <a:r>
              <a:rPr lang="en-US"/>
              <a:t> Decision-level fusion include “AND” and “OR” rules, majority voting, weighted majority voting, Bayesian decision fusion, the Dempster-Shafer theory of evidence, and behavior knowledge space.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 AND” and “OR” Rules</a:t>
            </a:r>
            <a:endParaRPr/>
          </a:p>
        </p:txBody>
      </p:sp>
      <p:sp>
        <p:nvSpPr>
          <p:cNvPr id="534" name="Google Shape;534;p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47500" lnSpcReduction="20000"/>
          </a:bodyPr>
          <a:lstStyle/>
          <a:p>
            <a:pPr indent="-342900" lvl="0" marL="342900" rtl="0" algn="l">
              <a:spcBef>
                <a:spcPts val="0"/>
              </a:spcBef>
              <a:spcAft>
                <a:spcPts val="0"/>
              </a:spcAft>
              <a:buClr>
                <a:schemeClr val="dk1"/>
              </a:buClr>
              <a:buSzPct val="100000"/>
              <a:buChar char="•"/>
            </a:pPr>
            <a:r>
              <a:rPr lang="en-US"/>
              <a:t>In a multibiometric verification system, the simplest method of combining decisions output by the different matchers is to use the AND and OR rules. </a:t>
            </a:r>
            <a:endParaRPr/>
          </a:p>
          <a:p>
            <a:pPr indent="-342900" lvl="0" marL="342900" rtl="0" algn="l">
              <a:spcBef>
                <a:spcPts val="304"/>
              </a:spcBef>
              <a:spcAft>
                <a:spcPts val="0"/>
              </a:spcAft>
              <a:buClr>
                <a:schemeClr val="dk1"/>
              </a:buClr>
              <a:buSzPct val="100000"/>
              <a:buChar char="•"/>
            </a:pPr>
            <a:r>
              <a:rPr lang="en-US"/>
              <a:t>The output of the AND rule is a “match” only when all the </a:t>
            </a:r>
            <a:r>
              <a:rPr i="1" lang="en-US"/>
              <a:t>M </a:t>
            </a:r>
            <a:r>
              <a:rPr lang="en-US"/>
              <a:t>biometric matchers agree that the input sample matches with the template. </a:t>
            </a:r>
            <a:endParaRPr/>
          </a:p>
          <a:p>
            <a:pPr indent="-342900" lvl="0" marL="342900" rtl="0" algn="l">
              <a:spcBef>
                <a:spcPts val="304"/>
              </a:spcBef>
              <a:spcAft>
                <a:spcPts val="0"/>
              </a:spcAft>
              <a:buClr>
                <a:schemeClr val="dk1"/>
              </a:buClr>
              <a:buSzPct val="100000"/>
              <a:buChar char="•"/>
            </a:pPr>
            <a:r>
              <a:rPr lang="en-US"/>
              <a:t>On the contrary,  the OR rule outputs a “match” decision as long as at least one of the </a:t>
            </a:r>
            <a:r>
              <a:rPr i="1" lang="en-US"/>
              <a:t>M </a:t>
            </a:r>
            <a:r>
              <a:rPr lang="en-US"/>
              <a:t>matchers decides that the input sample matches with the template. </a:t>
            </a:r>
            <a:endParaRPr/>
          </a:p>
          <a:p>
            <a:pPr indent="-342900" lvl="0" marL="342900" rtl="0" algn="l">
              <a:spcBef>
                <a:spcPts val="304"/>
              </a:spcBef>
              <a:spcAft>
                <a:spcPts val="0"/>
              </a:spcAft>
              <a:buClr>
                <a:schemeClr val="dk1"/>
              </a:buClr>
              <a:buSzPct val="100000"/>
              <a:buChar char="•"/>
            </a:pPr>
            <a:r>
              <a:rPr lang="en-US"/>
              <a:t>The limitation of these two rules is their tendency to result in extreme operating points. </a:t>
            </a:r>
            <a:endParaRPr/>
          </a:p>
          <a:p>
            <a:pPr indent="-342900" lvl="0" marL="342900" rtl="0" algn="l">
              <a:spcBef>
                <a:spcPts val="304"/>
              </a:spcBef>
              <a:spcAft>
                <a:spcPts val="0"/>
              </a:spcAft>
              <a:buClr>
                <a:schemeClr val="dk1"/>
              </a:buClr>
              <a:buSzPct val="100000"/>
              <a:buChar char="•"/>
            </a:pPr>
            <a:r>
              <a:rPr lang="en-US"/>
              <a:t>When the AND rule is applied, the False Accept Rate (FAR) of the multibiometric system is extremely low (lower than the FAR of the individual matchers) while the False Reject Rate (FRR) is high (greater than the FRR of the individual matchers). </a:t>
            </a:r>
            <a:endParaRPr/>
          </a:p>
          <a:p>
            <a:pPr indent="-342900" lvl="0" marL="342900" rtl="0" algn="l">
              <a:spcBef>
                <a:spcPts val="304"/>
              </a:spcBef>
              <a:spcAft>
                <a:spcPts val="0"/>
              </a:spcAft>
              <a:buClr>
                <a:schemeClr val="dk1"/>
              </a:buClr>
              <a:buSzPct val="100000"/>
              <a:buChar char="•"/>
            </a:pPr>
            <a:r>
              <a:rPr lang="en-US"/>
              <a:t>The OR rule leads to higher FAR and lower FRR than the individual matchers.</a:t>
            </a:r>
            <a:endParaRPr/>
          </a:p>
          <a:p>
            <a:pPr indent="-342900" lvl="0" marL="342900" rtl="0" algn="l">
              <a:spcBef>
                <a:spcPts val="304"/>
              </a:spcBef>
              <a:spcAft>
                <a:spcPts val="0"/>
              </a:spcAft>
              <a:buClr>
                <a:schemeClr val="dk1"/>
              </a:buClr>
              <a:buSzPct val="100000"/>
              <a:buChar char="•"/>
            </a:pPr>
            <a:r>
              <a:rPr lang="en-US"/>
              <a:t> When one biometric matcher has a substantially higher equal error rate compared to the other</a:t>
            </a:r>
            <a:endParaRPr/>
          </a:p>
          <a:p>
            <a:pPr indent="0" lvl="0" marL="0" rtl="0" algn="l">
              <a:spcBef>
                <a:spcPts val="304"/>
              </a:spcBef>
              <a:spcAft>
                <a:spcPts val="0"/>
              </a:spcAft>
              <a:buClr>
                <a:schemeClr val="dk1"/>
              </a:buClr>
              <a:buSzPct val="100000"/>
              <a:buNone/>
            </a:pPr>
            <a:r>
              <a:rPr lang="en-US"/>
              <a:t>matcher, the combination of the two matchers using AND and OR rules may actually degrade the overall performance. </a:t>
            </a:r>
            <a:endParaRPr/>
          </a:p>
          <a:p>
            <a:pPr indent="0" lvl="0" marL="0" rtl="0" algn="l">
              <a:spcBef>
                <a:spcPts val="304"/>
              </a:spcBef>
              <a:spcAft>
                <a:spcPts val="0"/>
              </a:spcAft>
              <a:buClr>
                <a:schemeClr val="dk1"/>
              </a:buClr>
              <a:buSzPct val="100000"/>
              <a:buNone/>
            </a:pPr>
            <a:r>
              <a:t/>
            </a:r>
            <a:endParaRPr/>
          </a:p>
          <a:p>
            <a:pPr indent="0" lvl="0" marL="0" rtl="0" algn="l">
              <a:spcBef>
                <a:spcPts val="304"/>
              </a:spcBef>
              <a:spcAft>
                <a:spcPts val="0"/>
              </a:spcAft>
              <a:buClr>
                <a:schemeClr val="dk1"/>
              </a:buClr>
              <a:buSzPct val="100000"/>
              <a:buNone/>
            </a:pPr>
            <a:r>
              <a:rPr lang="en-US"/>
              <a:t>Due to this phenomenon, the AND and OR decision fusion rules are rarely used in practical multibiometric systems.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MAJORITY VOTING</a:t>
            </a:r>
            <a:endParaRPr/>
          </a:p>
        </p:txBody>
      </p:sp>
      <p:pic>
        <p:nvPicPr>
          <p:cNvPr descr="F:\July 2020 -Dec 2020\biometrics\images\UNIT 3 IMAGES\MAJORITYVOTING.PNG" id="540" name="Google Shape;540;p84"/>
          <p:cNvPicPr preferRelativeResize="0"/>
          <p:nvPr>
            <p:ph idx="1" type="body"/>
          </p:nvPr>
        </p:nvPicPr>
        <p:blipFill rotWithShape="1">
          <a:blip r:embed="rId3">
            <a:alphaModFix/>
          </a:blip>
          <a:srcRect b="0" l="0" r="0" t="0"/>
          <a:stretch/>
        </p:blipFill>
        <p:spPr>
          <a:xfrm>
            <a:off x="827584" y="1700808"/>
            <a:ext cx="6984776" cy="36003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MAJORITY VOTING</a:t>
            </a:r>
            <a:endParaRPr/>
          </a:p>
        </p:txBody>
      </p:sp>
      <p:pic>
        <p:nvPicPr>
          <p:cNvPr descr="F:\July 2020 -Dec 2020\biometrics\images\UNIT 3 IMAGES\MAJORITY VOTING.PNG" id="546" name="Google Shape;546;p85"/>
          <p:cNvPicPr preferRelativeResize="0"/>
          <p:nvPr>
            <p:ph idx="1" type="body"/>
          </p:nvPr>
        </p:nvPicPr>
        <p:blipFill rotWithShape="1">
          <a:blip r:embed="rId3">
            <a:alphaModFix/>
          </a:blip>
          <a:srcRect b="0" l="0" r="0" t="0"/>
          <a:stretch/>
        </p:blipFill>
        <p:spPr>
          <a:xfrm>
            <a:off x="2118750" y="1600200"/>
            <a:ext cx="4906500" cy="452596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Weighted Majority Voting</a:t>
            </a:r>
            <a:endParaRPr/>
          </a:p>
        </p:txBody>
      </p:sp>
      <p:pic>
        <p:nvPicPr>
          <p:cNvPr descr="F:\July 2020 -Dec 2020\biometrics\images\UNIT 3 IMAGES\weighted voting.PNG" id="552" name="Google Shape;552;p86"/>
          <p:cNvPicPr preferRelativeResize="0"/>
          <p:nvPr>
            <p:ph idx="1" type="body"/>
          </p:nvPr>
        </p:nvPicPr>
        <p:blipFill rotWithShape="1">
          <a:blip r:embed="rId3">
            <a:alphaModFix/>
          </a:blip>
          <a:srcRect b="0" l="0" r="0" t="0"/>
          <a:stretch/>
        </p:blipFill>
        <p:spPr>
          <a:xfrm>
            <a:off x="899592" y="1628800"/>
            <a:ext cx="7869444" cy="36724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weighted</a:t>
            </a:r>
            <a:endParaRPr/>
          </a:p>
        </p:txBody>
      </p:sp>
      <p:pic>
        <p:nvPicPr>
          <p:cNvPr descr="F:\July 2020 -Dec 2020\biometrics\images\UNIT 3 IMAGES\weighted maj.PNG" id="558" name="Google Shape;558;p87"/>
          <p:cNvPicPr preferRelativeResize="0"/>
          <p:nvPr>
            <p:ph idx="1" type="body"/>
          </p:nvPr>
        </p:nvPicPr>
        <p:blipFill rotWithShape="1">
          <a:blip r:embed="rId3">
            <a:alphaModFix/>
          </a:blip>
          <a:srcRect b="0" l="0" r="0" t="0"/>
          <a:stretch/>
        </p:blipFill>
        <p:spPr>
          <a:xfrm>
            <a:off x="539552" y="1484784"/>
            <a:ext cx="8136904" cy="3600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Bayesian decision </a:t>
            </a:r>
            <a:endParaRPr/>
          </a:p>
        </p:txBody>
      </p:sp>
      <p:sp>
        <p:nvSpPr>
          <p:cNvPr id="564" name="Google Shape;564;p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Bayesian decision fusion scheme relies on transforming the discrete decision labels output by the individual matchers into continuous probability values.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70" name="Google Shape;570;p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i="1" lang="en-US"/>
              <a:t>Feature Matching and Decision Making</a:t>
            </a:r>
            <a:endParaRPr/>
          </a:p>
          <a:p>
            <a:pPr indent="-342900" lvl="0" marL="342900" rtl="0" algn="l">
              <a:spcBef>
                <a:spcPts val="640"/>
              </a:spcBef>
              <a:spcAft>
                <a:spcPts val="0"/>
              </a:spcAft>
              <a:buClr>
                <a:schemeClr val="dk1"/>
              </a:buClr>
              <a:buSzPts val="3200"/>
              <a:buChar char="•"/>
            </a:pPr>
            <a:r>
              <a:rPr b="1" i="1" lang="en-US"/>
              <a:t>Feature matching: null and alternative hypothesis h0, h1, Error type I/II, Matching score distribution,  FM/FNM, ROC curve, DET curve,  FAR/FRR curve.</a:t>
            </a:r>
            <a:endParaRPr/>
          </a:p>
          <a:p>
            <a:pPr indent="-342900" lvl="0" marL="342900" rtl="0" algn="l">
              <a:spcBef>
                <a:spcPts val="640"/>
              </a:spcBef>
              <a:spcAft>
                <a:spcPts val="0"/>
              </a:spcAft>
              <a:buClr>
                <a:schemeClr val="dk1"/>
              </a:buClr>
              <a:buSzPts val="3200"/>
              <a:buChar char="•"/>
            </a:pPr>
            <a:r>
              <a:rPr lang="en-US"/>
              <a:t> for FAR,FRR,FM,FNM ROC refer unit 1 slides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errors</a:t>
            </a:r>
            <a:endParaRPr/>
          </a:p>
        </p:txBody>
      </p:sp>
      <p:pic>
        <p:nvPicPr>
          <p:cNvPr descr="F:\July 2020 -Dec 2020\biometrics\images\UNIT 3 IMAGES\fta.PNG" id="576" name="Google Shape;576;p90"/>
          <p:cNvPicPr preferRelativeResize="0"/>
          <p:nvPr>
            <p:ph idx="1" type="body"/>
          </p:nvPr>
        </p:nvPicPr>
        <p:blipFill rotWithShape="1">
          <a:blip r:embed="rId3">
            <a:alphaModFix/>
          </a:blip>
          <a:srcRect b="0" l="0" r="0" t="0"/>
          <a:stretch/>
        </p:blipFill>
        <p:spPr>
          <a:xfrm>
            <a:off x="792588" y="1600200"/>
            <a:ext cx="7558824" cy="452596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3 IMAGES\fte.PNG" id="582" name="Google Shape;582;p91"/>
          <p:cNvPicPr preferRelativeResize="0"/>
          <p:nvPr>
            <p:ph idx="1" type="body"/>
          </p:nvPr>
        </p:nvPicPr>
        <p:blipFill rotWithShape="1">
          <a:blip r:embed="rId3">
            <a:alphaModFix/>
          </a:blip>
          <a:srcRect b="0" l="0" r="0" t="0"/>
          <a:stretch/>
        </p:blipFill>
        <p:spPr>
          <a:xfrm>
            <a:off x="939319" y="1600200"/>
            <a:ext cx="7265361" cy="45259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FOUR DESIGN ISSUES</a:t>
            </a:r>
            <a:endParaRPr/>
          </a:p>
        </p:txBody>
      </p:sp>
      <p:pic>
        <p:nvPicPr>
          <p:cNvPr descr="F:\July 2020 -Dec 2020\biometrics\images\UNIT 3 IMAGES\DESIGN ISSUES.PNG" id="131" name="Google Shape;131;p20"/>
          <p:cNvPicPr preferRelativeResize="0"/>
          <p:nvPr>
            <p:ph idx="1" type="body"/>
          </p:nvPr>
        </p:nvPicPr>
        <p:blipFill rotWithShape="1">
          <a:blip r:embed="rId3">
            <a:alphaModFix/>
          </a:blip>
          <a:srcRect b="0" l="0" r="0" t="0"/>
          <a:stretch/>
        </p:blipFill>
        <p:spPr>
          <a:xfrm>
            <a:off x="683568" y="1916832"/>
            <a:ext cx="7920880" cy="352267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3 IMAGES\samples.PNG" id="588" name="Google Shape;588;p92"/>
          <p:cNvPicPr preferRelativeResize="0"/>
          <p:nvPr>
            <p:ph idx="1" type="body"/>
          </p:nvPr>
        </p:nvPicPr>
        <p:blipFill rotWithShape="1">
          <a:blip r:embed="rId3">
            <a:alphaModFix/>
          </a:blip>
          <a:srcRect b="0" l="0" r="0" t="0"/>
          <a:stretch/>
        </p:blipFill>
        <p:spPr>
          <a:xfrm>
            <a:off x="713836" y="1757862"/>
            <a:ext cx="7716327" cy="421063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3 IMAGES\matching and decision.PNG" id="594" name="Google Shape;594;p93"/>
          <p:cNvPicPr preferRelativeResize="0"/>
          <p:nvPr>
            <p:ph idx="1" type="body"/>
          </p:nvPr>
        </p:nvPicPr>
        <p:blipFill rotWithShape="1">
          <a:blip r:embed="rId3">
            <a:alphaModFix/>
          </a:blip>
          <a:srcRect b="0" l="0" r="0" t="0"/>
          <a:stretch/>
        </p:blipFill>
        <p:spPr>
          <a:xfrm>
            <a:off x="971601" y="1844824"/>
            <a:ext cx="5696192" cy="318056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Kinds of errors </a:t>
            </a:r>
            <a:endParaRPr/>
          </a:p>
        </p:txBody>
      </p:sp>
      <p:sp>
        <p:nvSpPr>
          <p:cNvPr id="600" name="Google Shape;600;p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Given two biometric samples we can have two possible hypothesis</a:t>
            </a:r>
            <a:endParaRPr/>
          </a:p>
          <a:p>
            <a:pPr indent="0" lvl="0" marL="0" rtl="0" algn="l">
              <a:spcBef>
                <a:spcPts val="544"/>
              </a:spcBef>
              <a:spcAft>
                <a:spcPts val="0"/>
              </a:spcAft>
              <a:buClr>
                <a:schemeClr val="dk1"/>
              </a:buClr>
              <a:buSzPct val="100000"/>
              <a:buNone/>
            </a:pPr>
            <a:r>
              <a:rPr lang="en-US"/>
              <a:t>	-Null hypothesis H0 =&gt; two samples are matching</a:t>
            </a:r>
            <a:endParaRPr/>
          </a:p>
          <a:p>
            <a:pPr indent="0" lvl="0" marL="0" rtl="0" algn="l">
              <a:spcBef>
                <a:spcPts val="544"/>
              </a:spcBef>
              <a:spcAft>
                <a:spcPts val="0"/>
              </a:spcAft>
              <a:buClr>
                <a:schemeClr val="dk1"/>
              </a:buClr>
              <a:buSzPct val="100000"/>
              <a:buNone/>
            </a:pPr>
            <a:r>
              <a:rPr lang="en-US"/>
              <a:t>	- Alternative hypothesis H1 =&gt; two samples are not matching</a:t>
            </a:r>
            <a:endParaRPr/>
          </a:p>
          <a:p>
            <a:pPr indent="-342900" lvl="0" marL="342900" rtl="0" algn="l">
              <a:spcBef>
                <a:spcPts val="544"/>
              </a:spcBef>
              <a:spcAft>
                <a:spcPts val="0"/>
              </a:spcAft>
              <a:buClr>
                <a:schemeClr val="dk1"/>
              </a:buClr>
              <a:buSzPct val="100000"/>
              <a:buChar char="•"/>
            </a:pPr>
            <a:r>
              <a:rPr lang="en-US"/>
              <a:t>Definition of hypothesis depends on biometric applications.</a:t>
            </a:r>
            <a:endParaRPr/>
          </a:p>
          <a:p>
            <a:pPr indent="0" lvl="0" marL="0" rtl="0" algn="l">
              <a:spcBef>
                <a:spcPts val="544"/>
              </a:spcBef>
              <a:spcAft>
                <a:spcPts val="0"/>
              </a:spcAft>
              <a:buClr>
                <a:schemeClr val="dk1"/>
              </a:buClr>
              <a:buSzPct val="100000"/>
              <a:buNone/>
            </a:pPr>
            <a:r>
              <a:rPr lang="en-US"/>
              <a:t>	- different application can have different definition of errors.</a:t>
            </a:r>
            <a:endParaRPr/>
          </a:p>
          <a:p>
            <a:pPr indent="-342900" lvl="0" marL="342900" rtl="0" algn="l">
              <a:spcBef>
                <a:spcPts val="544"/>
              </a:spcBef>
              <a:spcAft>
                <a:spcPts val="0"/>
              </a:spcAft>
              <a:buClr>
                <a:schemeClr val="dk1"/>
              </a:buClr>
              <a:buSzPct val="100000"/>
              <a:buChar char="•"/>
            </a:pPr>
            <a:r>
              <a:rPr lang="en-US"/>
              <a:t>But matching engine decides whether H0 is true or H1 is true.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606" name="Google Shape;606;p9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descr="F:\July 2020 -Dec 2020\biometrics\images\UNIT 3 IMAGES\hypothesis.PNG" id="607" name="Google Shape;607;p95"/>
          <p:cNvPicPr preferRelativeResize="0"/>
          <p:nvPr/>
        </p:nvPicPr>
        <p:blipFill rotWithShape="1">
          <a:blip r:embed="rId3">
            <a:alphaModFix/>
          </a:blip>
          <a:srcRect b="0" l="0" r="0" t="0"/>
          <a:stretch/>
        </p:blipFill>
        <p:spPr>
          <a:xfrm>
            <a:off x="1043608" y="1988841"/>
            <a:ext cx="6408712" cy="338437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3 IMAGES\hypothesis 2.PNG" id="613" name="Google Shape;613;p96"/>
          <p:cNvPicPr preferRelativeResize="0"/>
          <p:nvPr>
            <p:ph idx="1" type="body"/>
          </p:nvPr>
        </p:nvPicPr>
        <p:blipFill rotWithShape="1">
          <a:blip r:embed="rId3">
            <a:alphaModFix/>
          </a:blip>
          <a:srcRect b="0" l="0" r="0" t="0"/>
          <a:stretch/>
        </p:blipFill>
        <p:spPr>
          <a:xfrm>
            <a:off x="827584" y="1556792"/>
            <a:ext cx="6768751" cy="374441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800"/>
              <a:buFont typeface="Calibri"/>
              <a:buNone/>
            </a:pPr>
            <a:r>
              <a:rPr lang="en-US" sz="1800"/>
              <a:t>A Type I error means rejecting the null hypothesis when it's actually true, while a Type II error means failing to reject the null hypothesis when it's actually false</a:t>
            </a:r>
            <a:endParaRPr sz="1800"/>
          </a:p>
        </p:txBody>
      </p:sp>
      <p:pic>
        <p:nvPicPr>
          <p:cNvPr descr="F:\July 2020 -Dec 2020\biometrics\images\UNIT 3 IMAGES\errors.PNG" id="619" name="Google Shape;619;p97"/>
          <p:cNvPicPr preferRelativeResize="0"/>
          <p:nvPr>
            <p:ph idx="1" type="body"/>
          </p:nvPr>
        </p:nvPicPr>
        <p:blipFill rotWithShape="1">
          <a:blip r:embed="rId3">
            <a:alphaModFix/>
          </a:blip>
          <a:srcRect b="0" l="0" r="0" t="0"/>
          <a:stretch/>
        </p:blipFill>
        <p:spPr>
          <a:xfrm>
            <a:off x="1052021" y="1943626"/>
            <a:ext cx="7039957" cy="383911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Type 1 False Positive</a:t>
            </a:r>
            <a:br>
              <a:rPr lang="en-US"/>
            </a:br>
            <a:r>
              <a:rPr lang="en-US"/>
              <a:t>Type 2 False negative</a:t>
            </a:r>
            <a:endParaRPr/>
          </a:p>
        </p:txBody>
      </p:sp>
      <p:pic>
        <p:nvPicPr>
          <p:cNvPr id="625" name="Google Shape;625;p98"/>
          <p:cNvPicPr preferRelativeResize="0"/>
          <p:nvPr>
            <p:ph idx="1" type="body"/>
          </p:nvPr>
        </p:nvPicPr>
        <p:blipFill rotWithShape="1">
          <a:blip r:embed="rId3">
            <a:alphaModFix/>
          </a:blip>
          <a:srcRect b="0" l="0" r="0" t="0"/>
          <a:stretch/>
        </p:blipFill>
        <p:spPr>
          <a:xfrm>
            <a:off x="1928812" y="1910556"/>
            <a:ext cx="5286375" cy="39052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Type 1</a:t>
            </a:r>
            <a:endParaRPr/>
          </a:p>
        </p:txBody>
      </p:sp>
      <p:sp>
        <p:nvSpPr>
          <p:cNvPr id="631" name="Google Shape;631;p9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acceptance of H1 when H0 is true is called a Type I error.</a:t>
            </a:r>
            <a:endParaRPr/>
          </a:p>
          <a:p>
            <a:pPr indent="-342900" lvl="0" marL="342900" rtl="0" algn="l">
              <a:spcBef>
                <a:spcPts val="640"/>
              </a:spcBef>
              <a:spcAft>
                <a:spcPts val="0"/>
              </a:spcAft>
              <a:buClr>
                <a:schemeClr val="dk1"/>
              </a:buClr>
              <a:buSzPts val="3200"/>
              <a:buChar char="•"/>
            </a:pPr>
            <a:r>
              <a:rPr lang="en-US"/>
              <a:t>The probability of committing a type I error is called the level of significance and is denoted by  </a:t>
            </a:r>
            <a:r>
              <a:rPr lang="en-US">
                <a:solidFill>
                  <a:srgbClr val="FF0000"/>
                </a:solidFill>
              </a:rPr>
              <a:t>alpha.</a:t>
            </a:r>
            <a:endParaRPr>
              <a:solidFill>
                <a:srgbClr val="FF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Type 2</a:t>
            </a:r>
            <a:endParaRPr/>
          </a:p>
        </p:txBody>
      </p:sp>
      <p:sp>
        <p:nvSpPr>
          <p:cNvPr id="637" name="Google Shape;637;p10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Failure to reject H0 when H1 is true is called a Type II error.</a:t>
            </a:r>
            <a:endParaRPr/>
          </a:p>
          <a:p>
            <a:pPr indent="-342900" lvl="0" marL="342900" rtl="0" algn="l">
              <a:spcBef>
                <a:spcPts val="640"/>
              </a:spcBef>
              <a:spcAft>
                <a:spcPts val="0"/>
              </a:spcAft>
              <a:buClr>
                <a:schemeClr val="dk1"/>
              </a:buClr>
              <a:buSzPts val="3200"/>
              <a:buChar char="•"/>
            </a:pPr>
            <a:r>
              <a:rPr lang="en-US"/>
              <a:t>The probability of committing a type II error is denoted by  </a:t>
            </a:r>
            <a:r>
              <a:rPr lang="en-US">
                <a:solidFill>
                  <a:srgbClr val="FF0000"/>
                </a:solidFill>
              </a:rPr>
              <a:t>beta</a:t>
            </a:r>
            <a:r>
              <a:rPr lang="en-US"/>
              <a: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643" name="Google Shape;643;p10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descr="F:\July 2020 -Dec 2020\biometrics\images\UNIT 3 IMAGES\ALPHABETA.PNG" id="644" name="Google Shape;644;p101"/>
          <p:cNvPicPr preferRelativeResize="0"/>
          <p:nvPr/>
        </p:nvPicPr>
        <p:blipFill rotWithShape="1">
          <a:blip r:embed="rId3">
            <a:alphaModFix/>
          </a:blip>
          <a:srcRect b="0" l="0" r="0" t="0"/>
          <a:stretch/>
        </p:blipFill>
        <p:spPr>
          <a:xfrm>
            <a:off x="1619672" y="2162175"/>
            <a:ext cx="5038303" cy="253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US"/>
              <a:t>Sources of Multiple Evidence</a:t>
            </a:r>
            <a:endParaRPr/>
          </a:p>
        </p:txBody>
      </p:sp>
      <p:sp>
        <p:nvSpPr>
          <p:cNvPr id="137" name="Google Shape;137;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Based on the sources of evidence, multibiometric systems can be classified into</a:t>
            </a:r>
            <a:endParaRPr/>
          </a:p>
          <a:p>
            <a:pPr indent="-342900" lvl="0" marL="342900" rtl="0" algn="l">
              <a:spcBef>
                <a:spcPts val="640"/>
              </a:spcBef>
              <a:spcAft>
                <a:spcPts val="0"/>
              </a:spcAft>
              <a:buClr>
                <a:schemeClr val="dk1"/>
              </a:buClr>
              <a:buSzPts val="3200"/>
              <a:buChar char="•"/>
            </a:pPr>
            <a:r>
              <a:rPr lang="en-US"/>
              <a:t>multi-sensor,</a:t>
            </a:r>
            <a:endParaRPr/>
          </a:p>
          <a:p>
            <a:pPr indent="-342900" lvl="0" marL="342900" rtl="0" algn="l">
              <a:spcBef>
                <a:spcPts val="640"/>
              </a:spcBef>
              <a:spcAft>
                <a:spcPts val="0"/>
              </a:spcAft>
              <a:buClr>
                <a:schemeClr val="dk1"/>
              </a:buClr>
              <a:buSzPts val="3200"/>
              <a:buChar char="•"/>
            </a:pPr>
            <a:r>
              <a:rPr lang="en-US"/>
              <a:t>multi-algorithm, </a:t>
            </a:r>
            <a:endParaRPr/>
          </a:p>
          <a:p>
            <a:pPr indent="-342900" lvl="0" marL="342900" rtl="0" algn="l">
              <a:spcBef>
                <a:spcPts val="640"/>
              </a:spcBef>
              <a:spcAft>
                <a:spcPts val="0"/>
              </a:spcAft>
              <a:buClr>
                <a:schemeClr val="dk1"/>
              </a:buClr>
              <a:buSzPts val="3200"/>
              <a:buChar char="•"/>
            </a:pPr>
            <a:r>
              <a:rPr lang="en-US"/>
              <a:t>multi-instance, </a:t>
            </a:r>
            <a:endParaRPr/>
          </a:p>
          <a:p>
            <a:pPr indent="-342900" lvl="0" marL="342900" rtl="0" algn="l">
              <a:spcBef>
                <a:spcPts val="640"/>
              </a:spcBef>
              <a:spcAft>
                <a:spcPts val="0"/>
              </a:spcAft>
              <a:buClr>
                <a:schemeClr val="dk1"/>
              </a:buClr>
              <a:buSzPts val="3200"/>
              <a:buChar char="•"/>
            </a:pPr>
            <a:r>
              <a:rPr lang="en-US"/>
              <a:t>multi-sample,</a:t>
            </a:r>
            <a:endParaRPr/>
          </a:p>
          <a:p>
            <a:pPr indent="-342900" lvl="0" marL="342900" rtl="0" algn="l">
              <a:spcBef>
                <a:spcPts val="640"/>
              </a:spcBef>
              <a:spcAft>
                <a:spcPts val="0"/>
              </a:spcAft>
              <a:buClr>
                <a:schemeClr val="dk1"/>
              </a:buClr>
              <a:buSzPts val="3200"/>
              <a:buChar char="•"/>
            </a:pPr>
            <a:r>
              <a:rPr lang="en-US"/>
              <a:t> and multimodal systems.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F:\July 2020 -Dec 2020\biometrics\images\UNIT 3 IMAGES\GRAPH.PNG" id="650" name="Google Shape;650;p102"/>
          <p:cNvPicPr preferRelativeResize="0"/>
          <p:nvPr>
            <p:ph idx="1" type="body"/>
          </p:nvPr>
        </p:nvPicPr>
        <p:blipFill rotWithShape="1">
          <a:blip r:embed="rId3">
            <a:alphaModFix/>
          </a:blip>
          <a:srcRect b="0" l="0" r="0" t="0"/>
          <a:stretch/>
        </p:blipFill>
        <p:spPr>
          <a:xfrm>
            <a:off x="1403648" y="2420888"/>
            <a:ext cx="6336704" cy="21138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sz="1600"/>
              <a:t>DET  --  A detection error tradeoff (DET) graph is </a:t>
            </a:r>
            <a:r>
              <a:rPr b="1" lang="en-US" sz="1600"/>
              <a:t>a graphical plot of error rates for binary classification systems</a:t>
            </a:r>
            <a:r>
              <a:rPr lang="en-US" sz="1600"/>
              <a:t>, plotting the false rejection rate vs. false acceptance rate.</a:t>
            </a:r>
            <a:br>
              <a:rPr lang="en-US" sz="1600"/>
            </a:br>
            <a:r>
              <a:rPr lang="en-US" sz="1600"/>
              <a:t>DET curves give the user direct feedback of the detection error tradeoff to aid in operating point analysis. The user can deduct directly from the DET-curve plot at which rate false-negative error rate will improve when willing to accept an increase in false-positive error rate (or vice-versa).</a:t>
            </a:r>
            <a:br>
              <a:rPr lang="en-US" sz="1600"/>
            </a:br>
            <a:endParaRPr sz="1600"/>
          </a:p>
        </p:txBody>
      </p:sp>
      <p:pic>
        <p:nvPicPr>
          <p:cNvPr descr="F:\July 2020 -Dec 2020\biometrics\images\UNIT 3 IMAGES\DET.PNG" id="656" name="Google Shape;656;p103"/>
          <p:cNvPicPr preferRelativeResize="0"/>
          <p:nvPr>
            <p:ph idx="1" type="body"/>
          </p:nvPr>
        </p:nvPicPr>
        <p:blipFill rotWithShape="1">
          <a:blip r:embed="rId3">
            <a:alphaModFix/>
          </a:blip>
          <a:srcRect b="0" l="0" r="0" t="0"/>
          <a:stretch/>
        </p:blipFill>
        <p:spPr>
          <a:xfrm>
            <a:off x="670968" y="1648310"/>
            <a:ext cx="7802064" cy="442974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ROC</a:t>
            </a:r>
            <a:endParaRPr/>
          </a:p>
        </p:txBody>
      </p:sp>
      <p:pic>
        <p:nvPicPr>
          <p:cNvPr descr="F:\July 2020 -Dec 2020\biometrics\images\UNIT 3 IMAGES\ROC.PNG" id="662" name="Google Shape;662;p104"/>
          <p:cNvPicPr preferRelativeResize="0"/>
          <p:nvPr>
            <p:ph idx="1" type="body"/>
          </p:nvPr>
        </p:nvPicPr>
        <p:blipFill rotWithShape="1">
          <a:blip r:embed="rId3">
            <a:alphaModFix/>
          </a:blip>
          <a:srcRect b="0" l="0" r="0" t="0"/>
          <a:stretch/>
        </p:blipFill>
        <p:spPr>
          <a:xfrm>
            <a:off x="1691680" y="1916832"/>
            <a:ext cx="5616623" cy="3600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Feature Matching and Decision Making</a:t>
            </a:r>
            <a:endParaRPr/>
          </a:p>
        </p:txBody>
      </p:sp>
      <p:sp>
        <p:nvSpPr>
          <p:cNvPr id="668" name="Google Shape;668;p10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Matching	</a:t>
            </a:r>
            <a:endParaRPr/>
          </a:p>
        </p:txBody>
      </p:sp>
      <p:sp>
        <p:nvSpPr>
          <p:cNvPr id="674" name="Google Shape;674;p10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Matcher is a system that takes two samples of biometric data and returns a score that indicates their similarity and dissimilarity</a:t>
            </a:r>
            <a:endParaRPr/>
          </a:p>
          <a:p>
            <a:pPr indent="-342900" lvl="0" marL="342900" rtl="0" algn="l">
              <a:spcBef>
                <a:spcPts val="592"/>
              </a:spcBef>
              <a:spcAft>
                <a:spcPts val="0"/>
              </a:spcAft>
              <a:buClr>
                <a:schemeClr val="dk1"/>
              </a:buClr>
              <a:buSzPct val="100000"/>
              <a:buChar char="•"/>
            </a:pPr>
            <a:r>
              <a:rPr lang="en-US"/>
              <a:t>Similarity and dissimilarity measures highly depends on</a:t>
            </a:r>
            <a:endParaRPr/>
          </a:p>
          <a:p>
            <a:pPr indent="0" lvl="0" marL="0" rtl="0" algn="l">
              <a:spcBef>
                <a:spcPts val="592"/>
              </a:spcBef>
              <a:spcAft>
                <a:spcPts val="0"/>
              </a:spcAft>
              <a:buClr>
                <a:schemeClr val="dk1"/>
              </a:buClr>
              <a:buSzPct val="100000"/>
              <a:buNone/>
            </a:pPr>
            <a:r>
              <a:rPr lang="en-US"/>
              <a:t>	- data acquisition device</a:t>
            </a:r>
            <a:endParaRPr/>
          </a:p>
          <a:p>
            <a:pPr indent="0" lvl="0" marL="0" rtl="0" algn="l">
              <a:spcBef>
                <a:spcPts val="592"/>
              </a:spcBef>
              <a:spcAft>
                <a:spcPts val="0"/>
              </a:spcAft>
              <a:buClr>
                <a:schemeClr val="dk1"/>
              </a:buClr>
              <a:buSzPct val="100000"/>
              <a:buNone/>
            </a:pPr>
            <a:r>
              <a:rPr lang="en-US"/>
              <a:t>	- precision of representation of biometric samples</a:t>
            </a:r>
            <a:endParaRPr/>
          </a:p>
          <a:p>
            <a:pPr indent="0" lvl="0" marL="0" rtl="0" algn="l">
              <a:spcBef>
                <a:spcPts val="592"/>
              </a:spcBef>
              <a:spcAft>
                <a:spcPts val="0"/>
              </a:spcAft>
              <a:buClr>
                <a:schemeClr val="dk1"/>
              </a:buClr>
              <a:buSzPct val="100000"/>
              <a:buNone/>
            </a:pPr>
            <a:r>
              <a:rPr lang="en-US"/>
              <a:t>	- degree of uniqueness of the samples over time etc</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Kinds of errors </a:t>
            </a:r>
            <a:endParaRPr/>
          </a:p>
        </p:txBody>
      </p:sp>
      <p:sp>
        <p:nvSpPr>
          <p:cNvPr id="680" name="Google Shape;680;p10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Given two biometric samples we can have two possible hypothesis</a:t>
            </a:r>
            <a:endParaRPr/>
          </a:p>
          <a:p>
            <a:pPr indent="0" lvl="0" marL="0" rtl="0" algn="l">
              <a:spcBef>
                <a:spcPts val="544"/>
              </a:spcBef>
              <a:spcAft>
                <a:spcPts val="0"/>
              </a:spcAft>
              <a:buClr>
                <a:schemeClr val="dk1"/>
              </a:buClr>
              <a:buSzPct val="100000"/>
              <a:buNone/>
            </a:pPr>
            <a:r>
              <a:rPr lang="en-US"/>
              <a:t>	-Null hypothesis H0 =&gt; two samples are matching</a:t>
            </a:r>
            <a:endParaRPr/>
          </a:p>
          <a:p>
            <a:pPr indent="0" lvl="0" marL="0" rtl="0" algn="l">
              <a:spcBef>
                <a:spcPts val="544"/>
              </a:spcBef>
              <a:spcAft>
                <a:spcPts val="0"/>
              </a:spcAft>
              <a:buClr>
                <a:schemeClr val="dk1"/>
              </a:buClr>
              <a:buSzPct val="100000"/>
              <a:buNone/>
            </a:pPr>
            <a:r>
              <a:rPr lang="en-US"/>
              <a:t>	- Alternative hypothesis H1 =&gt; two samples are not matching</a:t>
            </a:r>
            <a:endParaRPr/>
          </a:p>
          <a:p>
            <a:pPr indent="-342900" lvl="0" marL="342900" rtl="0" algn="l">
              <a:spcBef>
                <a:spcPts val="544"/>
              </a:spcBef>
              <a:spcAft>
                <a:spcPts val="0"/>
              </a:spcAft>
              <a:buClr>
                <a:schemeClr val="dk1"/>
              </a:buClr>
              <a:buSzPct val="100000"/>
              <a:buChar char="•"/>
            </a:pPr>
            <a:r>
              <a:rPr lang="en-US"/>
              <a:t>Definition of hypothesis depends on biometric applications.</a:t>
            </a:r>
            <a:endParaRPr/>
          </a:p>
          <a:p>
            <a:pPr indent="0" lvl="0" marL="0" rtl="0" algn="l">
              <a:spcBef>
                <a:spcPts val="544"/>
              </a:spcBef>
              <a:spcAft>
                <a:spcPts val="0"/>
              </a:spcAft>
              <a:buClr>
                <a:schemeClr val="dk1"/>
              </a:buClr>
              <a:buSzPct val="100000"/>
              <a:buNone/>
            </a:pPr>
            <a:r>
              <a:rPr lang="en-US"/>
              <a:t>	- different application can have different definition of errors.</a:t>
            </a:r>
            <a:endParaRPr/>
          </a:p>
          <a:p>
            <a:pPr indent="-342900" lvl="0" marL="342900" rtl="0" algn="l">
              <a:spcBef>
                <a:spcPts val="544"/>
              </a:spcBef>
              <a:spcAft>
                <a:spcPts val="0"/>
              </a:spcAft>
              <a:buClr>
                <a:schemeClr val="dk1"/>
              </a:buClr>
              <a:buSzPct val="100000"/>
              <a:buChar char="•"/>
            </a:pPr>
            <a:r>
              <a:rPr lang="en-US"/>
              <a:t>But matching engine decides whether H0 is true or H1 is true.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Terminology</a:t>
            </a:r>
            <a:endParaRPr/>
          </a:p>
        </p:txBody>
      </p:sp>
      <p:sp>
        <p:nvSpPr>
          <p:cNvPr id="686" name="Google Shape;686;p1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50000"/>
              </a:lnSpc>
              <a:spcBef>
                <a:spcPts val="0"/>
              </a:spcBef>
              <a:spcAft>
                <a:spcPts val="0"/>
              </a:spcAft>
              <a:buClr>
                <a:schemeClr val="dk1"/>
              </a:buClr>
              <a:buSzPct val="100000"/>
              <a:buChar char="•"/>
            </a:pPr>
            <a:r>
              <a:rPr b="0" i="0" lang="en-US" sz="2400" u="none" strike="noStrike">
                <a:latin typeface="Times"/>
                <a:ea typeface="Times"/>
                <a:cs typeface="Times"/>
                <a:sym typeface="Times"/>
              </a:rPr>
              <a:t>A biometric verification system makes two types of errors: </a:t>
            </a:r>
            <a:endParaRPr/>
          </a:p>
          <a:p>
            <a:pPr indent="-285750" lvl="1" marL="742950" rtl="0" algn="l">
              <a:lnSpc>
                <a:spcPct val="150000"/>
              </a:lnSpc>
              <a:spcBef>
                <a:spcPts val="476"/>
              </a:spcBef>
              <a:spcAft>
                <a:spcPts val="0"/>
              </a:spcAft>
              <a:buClr>
                <a:schemeClr val="dk1"/>
              </a:buClr>
              <a:buSzPct val="100000"/>
              <a:buChar char="–"/>
            </a:pPr>
            <a:r>
              <a:rPr b="0" i="0" lang="en-US" u="none" strike="noStrike">
                <a:latin typeface="Times"/>
                <a:ea typeface="Times"/>
                <a:cs typeface="Times"/>
                <a:sym typeface="Times"/>
              </a:rPr>
              <a:t>(i) mistaking biometric measurements from two different persons to be from the same person (called </a:t>
            </a:r>
            <a:r>
              <a:rPr b="0" i="1" lang="en-US" u="none" strike="noStrike">
                <a:latin typeface="Times"/>
                <a:ea typeface="Times"/>
                <a:cs typeface="Times"/>
                <a:sym typeface="Times"/>
              </a:rPr>
              <a:t>false match</a:t>
            </a:r>
            <a:r>
              <a:rPr b="0" i="0" lang="en-US" u="none" strike="noStrike">
                <a:latin typeface="Times"/>
                <a:ea typeface="Times"/>
                <a:cs typeface="Times"/>
                <a:sym typeface="Times"/>
              </a:rPr>
              <a:t>), </a:t>
            </a:r>
            <a:endParaRPr/>
          </a:p>
          <a:p>
            <a:pPr indent="-285750" lvl="1" marL="742950" rtl="0" algn="l">
              <a:lnSpc>
                <a:spcPct val="150000"/>
              </a:lnSpc>
              <a:spcBef>
                <a:spcPts val="476"/>
              </a:spcBef>
              <a:spcAft>
                <a:spcPts val="0"/>
              </a:spcAft>
              <a:buClr>
                <a:schemeClr val="dk1"/>
              </a:buClr>
              <a:buSzPct val="100000"/>
              <a:buChar char="–"/>
            </a:pPr>
            <a:r>
              <a:rPr b="0" i="0" lang="en-US" u="none" strike="noStrike">
                <a:latin typeface="Times"/>
                <a:ea typeface="Times"/>
                <a:cs typeface="Times"/>
                <a:sym typeface="Times"/>
              </a:rPr>
              <a:t>(ii) mistaking two biometric measurements from the same person to be from two different persons (called </a:t>
            </a:r>
            <a:r>
              <a:rPr b="0" i="1" lang="en-US" u="none" strike="noStrike">
                <a:latin typeface="Times"/>
                <a:ea typeface="Times"/>
                <a:cs typeface="Times"/>
                <a:sym typeface="Times"/>
              </a:rPr>
              <a:t>false non-match</a:t>
            </a:r>
            <a:r>
              <a:rPr b="0" i="0" lang="en-US" u="none" strike="noStrike">
                <a:latin typeface="Times"/>
                <a:ea typeface="Times"/>
                <a:cs typeface="Times"/>
                <a:sym typeface="Times"/>
              </a:rPr>
              <a:t>). </a:t>
            </a:r>
            <a:endParaRPr/>
          </a:p>
          <a:p>
            <a:pPr indent="-342900" lvl="0" marL="342900" rtl="0" algn="l">
              <a:lnSpc>
                <a:spcPct val="150000"/>
              </a:lnSpc>
              <a:spcBef>
                <a:spcPts val="408"/>
              </a:spcBef>
              <a:spcAft>
                <a:spcPts val="0"/>
              </a:spcAft>
              <a:buClr>
                <a:schemeClr val="dk1"/>
              </a:buClr>
              <a:buSzPct val="100000"/>
              <a:buChar char="•"/>
            </a:pPr>
            <a:r>
              <a:rPr b="0" i="0" lang="en-US" sz="2400" u="none" strike="noStrike">
                <a:latin typeface="Times"/>
                <a:ea typeface="Times"/>
                <a:cs typeface="Times"/>
                <a:sym typeface="Times"/>
              </a:rPr>
              <a:t>These two types of errors are often termed as </a:t>
            </a:r>
            <a:r>
              <a:rPr b="0" i="1" lang="en-US" sz="2400" u="none" strike="noStrike">
                <a:latin typeface="Times"/>
                <a:ea typeface="Times"/>
                <a:cs typeface="Times"/>
                <a:sym typeface="Times"/>
              </a:rPr>
              <a:t>false accept </a:t>
            </a:r>
            <a:r>
              <a:rPr b="0" i="0" lang="en-US" sz="2400" u="none" strike="noStrike">
                <a:latin typeface="Times"/>
                <a:ea typeface="Times"/>
                <a:cs typeface="Times"/>
                <a:sym typeface="Times"/>
              </a:rPr>
              <a:t>and </a:t>
            </a:r>
            <a:r>
              <a:rPr b="0" i="1" lang="en-US" sz="2400" u="none" strike="noStrike">
                <a:latin typeface="Times"/>
                <a:ea typeface="Times"/>
                <a:cs typeface="Times"/>
                <a:sym typeface="Times"/>
              </a:rPr>
              <a:t>false reject</a:t>
            </a:r>
            <a:r>
              <a:rPr b="0" i="0" lang="en-US" sz="2400" u="none" strike="noStrike">
                <a:latin typeface="Times"/>
                <a:ea typeface="Times"/>
                <a:cs typeface="Times"/>
                <a:sym typeface="Times"/>
              </a:rPr>
              <a:t>, respectively.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Terminology</a:t>
            </a:r>
            <a:endParaRPr/>
          </a:p>
        </p:txBody>
      </p:sp>
      <p:sp>
        <p:nvSpPr>
          <p:cNvPr id="692" name="Google Shape;692;p109"/>
          <p:cNvSpPr txBox="1"/>
          <p:nvPr>
            <p:ph idx="1" type="body"/>
          </p:nvPr>
        </p:nvSpPr>
        <p:spPr>
          <a:xfrm>
            <a:off x="628650" y="1333501"/>
            <a:ext cx="7886700" cy="5333999"/>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2200"/>
              <a:buChar char="•"/>
            </a:pPr>
            <a:r>
              <a:rPr b="0" i="0" lang="en-US" sz="2200" u="none" strike="noStrike">
                <a:latin typeface="Times"/>
                <a:ea typeface="Times"/>
                <a:cs typeface="Times"/>
                <a:sym typeface="Times"/>
              </a:rPr>
              <a:t>The frequency with which this False Match occurs is called False match rate </a:t>
            </a:r>
            <a:r>
              <a:rPr b="1" i="0" lang="en-US" sz="2200" u="none" strike="noStrike">
                <a:latin typeface="Times"/>
                <a:ea typeface="Times"/>
                <a:cs typeface="Times"/>
                <a:sym typeface="Times"/>
              </a:rPr>
              <a:t>(FMR) </a:t>
            </a:r>
            <a:r>
              <a:rPr b="0" i="0" lang="en-US" sz="2200" u="none" strike="noStrike">
                <a:latin typeface="Times"/>
                <a:ea typeface="Times"/>
                <a:cs typeface="Times"/>
                <a:sym typeface="Times"/>
              </a:rPr>
              <a:t>or False Acceptance rate </a:t>
            </a:r>
            <a:r>
              <a:rPr b="1" i="0" lang="en-US" sz="2200" u="none" strike="noStrike">
                <a:latin typeface="Times"/>
                <a:ea typeface="Times"/>
                <a:cs typeface="Times"/>
                <a:sym typeface="Times"/>
              </a:rPr>
              <a:t>(FAR) or Type – I error.</a:t>
            </a:r>
            <a:endParaRPr b="0" i="0" sz="2200" u="none" strike="noStrike">
              <a:latin typeface="Times"/>
              <a:ea typeface="Times"/>
              <a:cs typeface="Times"/>
              <a:sym typeface="Times"/>
            </a:endParaRPr>
          </a:p>
          <a:p>
            <a:pPr indent="-342900" lvl="0" marL="342900" rtl="0" algn="l">
              <a:lnSpc>
                <a:spcPct val="150000"/>
              </a:lnSpc>
              <a:spcBef>
                <a:spcPts val="440"/>
              </a:spcBef>
              <a:spcAft>
                <a:spcPts val="0"/>
              </a:spcAft>
              <a:buClr>
                <a:schemeClr val="dk1"/>
              </a:buClr>
              <a:buSzPts val="2200"/>
              <a:buChar char="•"/>
            </a:pPr>
            <a:r>
              <a:rPr b="0" i="0" lang="en-US" sz="2200" u="none" strike="noStrike">
                <a:latin typeface="Times"/>
                <a:ea typeface="Times"/>
                <a:cs typeface="Times"/>
                <a:sym typeface="Times"/>
              </a:rPr>
              <a:t>The frequency with which this False Non Match occurs is called False non match rate </a:t>
            </a:r>
            <a:r>
              <a:rPr b="1" i="0" lang="en-US" sz="2200" u="none" strike="noStrike">
                <a:latin typeface="Times"/>
                <a:ea typeface="Times"/>
                <a:cs typeface="Times"/>
                <a:sym typeface="Times"/>
              </a:rPr>
              <a:t>(FNMR) </a:t>
            </a:r>
            <a:r>
              <a:rPr b="0" i="0" lang="en-US" sz="2200" u="none" strike="noStrike">
                <a:latin typeface="Times"/>
                <a:ea typeface="Times"/>
                <a:cs typeface="Times"/>
                <a:sym typeface="Times"/>
              </a:rPr>
              <a:t>or False rejection rate </a:t>
            </a:r>
            <a:r>
              <a:rPr b="1" i="0" lang="en-US" sz="2200" u="none" strike="noStrike">
                <a:latin typeface="Times"/>
                <a:ea typeface="Times"/>
                <a:cs typeface="Times"/>
                <a:sym typeface="Times"/>
              </a:rPr>
              <a:t>(FAR) or Type – II error.</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Terminology</a:t>
            </a:r>
            <a:endParaRPr/>
          </a:p>
        </p:txBody>
      </p:sp>
      <p:sp>
        <p:nvSpPr>
          <p:cNvPr id="698" name="Google Shape;698;p1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b="0" i="0" lang="en-US" sz="2800" u="none" strike="noStrike">
                <a:latin typeface="Times"/>
                <a:ea typeface="Times"/>
                <a:cs typeface="Times"/>
                <a:sym typeface="Times"/>
              </a:rPr>
              <a:t>The system performance at all the operating points (thresholds, </a:t>
            </a:r>
            <a:r>
              <a:rPr b="0" i="1" lang="en-US" sz="2800" u="none" strike="noStrike">
                <a:latin typeface="Times"/>
                <a:ea typeface="Times"/>
                <a:cs typeface="Times"/>
                <a:sym typeface="Times"/>
              </a:rPr>
              <a:t>t</a:t>
            </a:r>
            <a:r>
              <a:rPr b="0" i="0" lang="en-US" sz="2800" u="none" strike="noStrike">
                <a:latin typeface="Times"/>
                <a:ea typeface="Times"/>
                <a:cs typeface="Times"/>
                <a:sym typeface="Times"/>
              </a:rPr>
              <a:t>) can be depicted in the form of a </a:t>
            </a:r>
            <a:r>
              <a:rPr b="1" i="1" lang="en-US" sz="2800" u="none" strike="noStrike">
                <a:latin typeface="Times"/>
                <a:ea typeface="Times"/>
                <a:cs typeface="Times"/>
                <a:sym typeface="Times"/>
              </a:rPr>
              <a:t>Receiver Operating Characteristic </a:t>
            </a:r>
            <a:r>
              <a:rPr b="1" i="0" lang="en-US" sz="2800" u="none" strike="noStrike">
                <a:latin typeface="Times"/>
                <a:ea typeface="Times"/>
                <a:cs typeface="Times"/>
                <a:sym typeface="Times"/>
              </a:rPr>
              <a:t>(ROC) </a:t>
            </a:r>
            <a:r>
              <a:rPr b="0" i="0" lang="en-US" sz="2800" u="none" strike="noStrike">
                <a:latin typeface="Times"/>
                <a:ea typeface="Times"/>
                <a:cs typeface="Times"/>
                <a:sym typeface="Times"/>
              </a:rPr>
              <a:t>curve. </a:t>
            </a:r>
            <a:endParaRPr/>
          </a:p>
          <a:p>
            <a:pPr indent="-342900" lvl="0" marL="342900" rtl="0" algn="l">
              <a:spcBef>
                <a:spcPts val="560"/>
              </a:spcBef>
              <a:spcAft>
                <a:spcPts val="0"/>
              </a:spcAft>
              <a:buClr>
                <a:schemeClr val="dk1"/>
              </a:buClr>
              <a:buSzPts val="2800"/>
              <a:buChar char="•"/>
            </a:pPr>
            <a:r>
              <a:rPr b="0" i="0" lang="en-US" sz="2800" u="none" strike="noStrike">
                <a:latin typeface="Times"/>
                <a:ea typeface="Times"/>
                <a:cs typeface="Times"/>
                <a:sym typeface="Times"/>
              </a:rPr>
              <a:t>A ROC curve is a plot of FMR against (1-FNMR) or FNMR for various threshold values, </a:t>
            </a:r>
            <a:r>
              <a:rPr b="0" i="1" lang="en-US" sz="2800" u="none" strike="noStrike">
                <a:latin typeface="Times"/>
                <a:ea typeface="Times"/>
                <a:cs typeface="Times"/>
                <a:sym typeface="Times"/>
              </a:rPr>
              <a:t>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1"/>
          <p:cNvSpPr txBox="1"/>
          <p:nvPr>
            <p:ph idx="1" type="body"/>
          </p:nvPr>
        </p:nvSpPr>
        <p:spPr>
          <a:xfrm>
            <a:off x="628650" y="390525"/>
            <a:ext cx="7886700" cy="5786438"/>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just">
              <a:lnSpc>
                <a:spcPct val="150000"/>
              </a:lnSpc>
              <a:spcBef>
                <a:spcPts val="0"/>
              </a:spcBef>
              <a:spcAft>
                <a:spcPts val="0"/>
              </a:spcAft>
              <a:buClr>
                <a:schemeClr val="dk1"/>
              </a:buClr>
              <a:buSzPct val="100000"/>
              <a:buChar char="•"/>
            </a:pPr>
            <a:r>
              <a:rPr lang="en-US" sz="2400">
                <a:latin typeface="Times"/>
                <a:ea typeface="Times"/>
                <a:cs typeface="Times"/>
                <a:sym typeface="Times"/>
              </a:rPr>
              <a:t>Mathematically the errors in a verification system can be formulated as follows. If the stored biometric template of the user I is represented by XI and the acquired input for recognition is represented by XQ, then the null and alternate hypotheses are:</a:t>
            </a:r>
            <a:endParaRPr/>
          </a:p>
          <a:p>
            <a:pPr indent="-342900" lvl="0" marL="342900" rtl="0" algn="l">
              <a:lnSpc>
                <a:spcPct val="150000"/>
              </a:lnSpc>
              <a:spcBef>
                <a:spcPts val="408"/>
              </a:spcBef>
              <a:spcAft>
                <a:spcPts val="0"/>
              </a:spcAft>
              <a:buClr>
                <a:schemeClr val="dk1"/>
              </a:buClr>
              <a:buSzPct val="100000"/>
              <a:buChar char="•"/>
            </a:pPr>
            <a:r>
              <a:rPr b="0" i="1" lang="en-US" sz="2400" u="none" strike="noStrike">
                <a:latin typeface="Times"/>
                <a:ea typeface="Times"/>
                <a:cs typeface="Times"/>
                <a:sym typeface="Times"/>
              </a:rPr>
              <a:t>H</a:t>
            </a:r>
            <a:r>
              <a:rPr b="0" i="0" lang="en-US" sz="2400" u="none" strike="noStrike">
                <a:latin typeface="Times"/>
                <a:ea typeface="Times"/>
                <a:cs typeface="Times"/>
                <a:sym typeface="Times"/>
              </a:rPr>
              <a:t>0: input </a:t>
            </a:r>
            <a:r>
              <a:rPr b="0" i="1" lang="en-US" sz="2400" u="none" strike="noStrike">
                <a:latin typeface="Times"/>
                <a:ea typeface="Times"/>
                <a:cs typeface="Times"/>
                <a:sym typeface="Times"/>
              </a:rPr>
              <a:t>XQ </a:t>
            </a:r>
            <a:r>
              <a:rPr b="0" i="0" lang="en-US" sz="2400" u="none" strike="noStrike">
                <a:latin typeface="Times"/>
                <a:ea typeface="Times"/>
                <a:cs typeface="Times"/>
                <a:sym typeface="Times"/>
              </a:rPr>
              <a:t>does not come from the same person as the template </a:t>
            </a:r>
            <a:r>
              <a:rPr b="0" i="1" lang="en-US" sz="2400" u="none" strike="noStrike">
                <a:latin typeface="Times"/>
                <a:ea typeface="Times"/>
                <a:cs typeface="Times"/>
                <a:sym typeface="Times"/>
              </a:rPr>
              <a:t>XI</a:t>
            </a:r>
            <a:r>
              <a:rPr b="0" i="0" lang="en-US" sz="2400" u="none" strike="noStrike">
                <a:latin typeface="Times"/>
                <a:ea typeface="Times"/>
                <a:cs typeface="Times"/>
                <a:sym typeface="Times"/>
              </a:rPr>
              <a:t>;</a:t>
            </a:r>
            <a:endParaRPr/>
          </a:p>
          <a:p>
            <a:pPr indent="-342900" lvl="0" marL="342900" rtl="0" algn="l">
              <a:lnSpc>
                <a:spcPct val="150000"/>
              </a:lnSpc>
              <a:spcBef>
                <a:spcPts val="408"/>
              </a:spcBef>
              <a:spcAft>
                <a:spcPts val="0"/>
              </a:spcAft>
              <a:buClr>
                <a:schemeClr val="dk1"/>
              </a:buClr>
              <a:buSzPct val="100000"/>
              <a:buChar char="•"/>
            </a:pPr>
            <a:r>
              <a:rPr b="0" i="1" lang="en-US" sz="2400" u="none" strike="noStrike">
                <a:latin typeface="Times"/>
                <a:ea typeface="Times"/>
                <a:cs typeface="Times"/>
                <a:sym typeface="Times"/>
              </a:rPr>
              <a:t>H</a:t>
            </a:r>
            <a:r>
              <a:rPr b="0" i="0" lang="en-US" sz="2400" u="none" strike="noStrike">
                <a:latin typeface="Times"/>
                <a:ea typeface="Times"/>
                <a:cs typeface="Times"/>
                <a:sym typeface="Times"/>
              </a:rPr>
              <a:t>1: input </a:t>
            </a:r>
            <a:r>
              <a:rPr b="0" i="1" lang="en-US" sz="2400" u="none" strike="noStrike">
                <a:latin typeface="Times"/>
                <a:ea typeface="Times"/>
                <a:cs typeface="Times"/>
                <a:sym typeface="Times"/>
              </a:rPr>
              <a:t>XQ </a:t>
            </a:r>
            <a:r>
              <a:rPr b="0" i="0" lang="en-US" sz="2400" u="none" strike="noStrike">
                <a:latin typeface="Times"/>
                <a:ea typeface="Times"/>
                <a:cs typeface="Times"/>
                <a:sym typeface="Times"/>
              </a:rPr>
              <a:t>comes from the same person as the template </a:t>
            </a:r>
            <a:r>
              <a:rPr b="0" i="1" lang="en-US" sz="2400" u="none" strike="noStrike">
                <a:latin typeface="Times"/>
                <a:ea typeface="Times"/>
                <a:cs typeface="Times"/>
                <a:sym typeface="Times"/>
              </a:rPr>
              <a:t>XI</a:t>
            </a:r>
            <a:r>
              <a:rPr b="0" i="0" lang="en-US" sz="2400" u="none" strike="noStrike">
                <a:latin typeface="Times"/>
                <a:ea typeface="Times"/>
                <a:cs typeface="Times"/>
                <a:sym typeface="Times"/>
              </a:rPr>
              <a:t>.</a:t>
            </a:r>
            <a:endParaRPr/>
          </a:p>
          <a:p>
            <a:pPr indent="-342900" lvl="0" marL="342900" rtl="0" algn="l">
              <a:lnSpc>
                <a:spcPct val="150000"/>
              </a:lnSpc>
              <a:spcBef>
                <a:spcPts val="408"/>
              </a:spcBef>
              <a:spcAft>
                <a:spcPts val="0"/>
              </a:spcAft>
              <a:buClr>
                <a:schemeClr val="dk1"/>
              </a:buClr>
              <a:buSzPct val="100000"/>
              <a:buChar char="•"/>
            </a:pPr>
            <a:r>
              <a:rPr b="0" i="0" lang="en-US" sz="2400" u="none" strike="noStrike">
                <a:latin typeface="Times"/>
                <a:ea typeface="Times"/>
                <a:cs typeface="Times"/>
                <a:sym typeface="Times"/>
              </a:rPr>
              <a:t>The associated decisions are as follows:</a:t>
            </a:r>
            <a:endParaRPr/>
          </a:p>
          <a:p>
            <a:pPr indent="-285750" lvl="1" marL="742950" rtl="0" algn="l">
              <a:lnSpc>
                <a:spcPct val="150000"/>
              </a:lnSpc>
              <a:spcBef>
                <a:spcPts val="340"/>
              </a:spcBef>
              <a:spcAft>
                <a:spcPts val="0"/>
              </a:spcAft>
              <a:buClr>
                <a:schemeClr val="dk1"/>
              </a:buClr>
              <a:buSzPct val="100000"/>
              <a:buChar char="–"/>
            </a:pPr>
            <a:r>
              <a:rPr b="0" i="1" lang="en-US" sz="2000" u="none" strike="noStrike">
                <a:latin typeface="Times"/>
                <a:ea typeface="Times"/>
                <a:cs typeface="Times"/>
                <a:sym typeface="Times"/>
              </a:rPr>
              <a:t>D</a:t>
            </a:r>
            <a:r>
              <a:rPr b="0" i="0" lang="en-US" sz="2000" u="none" strike="noStrike">
                <a:latin typeface="Times"/>
                <a:ea typeface="Times"/>
                <a:cs typeface="Times"/>
                <a:sym typeface="Times"/>
              </a:rPr>
              <a:t>0: person is not who she claims to be;</a:t>
            </a:r>
            <a:endParaRPr/>
          </a:p>
          <a:p>
            <a:pPr indent="-285750" lvl="1" marL="742950" rtl="0" algn="l">
              <a:lnSpc>
                <a:spcPct val="150000"/>
              </a:lnSpc>
              <a:spcBef>
                <a:spcPts val="340"/>
              </a:spcBef>
              <a:spcAft>
                <a:spcPts val="0"/>
              </a:spcAft>
              <a:buClr>
                <a:schemeClr val="dk1"/>
              </a:buClr>
              <a:buSzPct val="100000"/>
              <a:buChar char="–"/>
            </a:pPr>
            <a:r>
              <a:rPr b="0" i="1" lang="en-US" sz="2000" u="none" strike="noStrike">
                <a:latin typeface="Times"/>
                <a:ea typeface="Times"/>
                <a:cs typeface="Times"/>
                <a:sym typeface="Times"/>
              </a:rPr>
              <a:t>D</a:t>
            </a:r>
            <a:r>
              <a:rPr b="0" i="0" lang="en-US" sz="2000" u="none" strike="noStrike">
                <a:latin typeface="Times"/>
                <a:ea typeface="Times"/>
                <a:cs typeface="Times"/>
                <a:sym typeface="Times"/>
              </a:rPr>
              <a:t>1: person is who she claims to be.</a:t>
            </a:r>
            <a:endParaRPr/>
          </a:p>
          <a:p>
            <a:pPr indent="-342900" lvl="0" marL="342900" rtl="0" algn="l">
              <a:lnSpc>
                <a:spcPct val="150000"/>
              </a:lnSpc>
              <a:spcBef>
                <a:spcPts val="408"/>
              </a:spcBef>
              <a:spcAft>
                <a:spcPts val="0"/>
              </a:spcAft>
              <a:buClr>
                <a:schemeClr val="dk1"/>
              </a:buClr>
              <a:buSzPct val="100000"/>
              <a:buChar char="•"/>
            </a:pPr>
            <a:r>
              <a:rPr b="0" i="0" lang="en-US" sz="2400" u="none" strike="noStrike">
                <a:latin typeface="Times"/>
                <a:ea typeface="Times"/>
                <a:cs typeface="Times"/>
                <a:sym typeface="Times"/>
              </a:rPr>
              <a:t>The decision rule is as follows: if the matching score </a:t>
            </a:r>
            <a:r>
              <a:rPr b="0" i="1" lang="en-US" sz="2400" u="none" strike="noStrike">
                <a:latin typeface="Times"/>
                <a:ea typeface="Times"/>
                <a:cs typeface="Times"/>
                <a:sym typeface="Times"/>
              </a:rPr>
              <a:t>S</a:t>
            </a:r>
            <a:r>
              <a:rPr b="0" i="0" lang="en-US" sz="2400" u="none" strike="noStrike">
                <a:latin typeface="Times"/>
                <a:ea typeface="Times"/>
                <a:cs typeface="Times"/>
                <a:sym typeface="Times"/>
              </a:rPr>
              <a:t>(</a:t>
            </a:r>
            <a:r>
              <a:rPr b="0" i="1" lang="en-US" sz="2400" u="none" strike="noStrike">
                <a:latin typeface="Times"/>
                <a:ea typeface="Times"/>
                <a:cs typeface="Times"/>
                <a:sym typeface="Times"/>
              </a:rPr>
              <a:t>XQ</a:t>
            </a:r>
            <a:r>
              <a:rPr b="0" i="0" lang="en-US" sz="2400" u="none" strike="noStrike">
                <a:latin typeface="Times"/>
                <a:ea typeface="Times"/>
                <a:cs typeface="Times"/>
                <a:sym typeface="Times"/>
              </a:rPr>
              <a:t>, </a:t>
            </a:r>
            <a:r>
              <a:rPr b="0" i="1" lang="en-US" sz="2400" u="none" strike="noStrike">
                <a:latin typeface="Times"/>
                <a:ea typeface="Times"/>
                <a:cs typeface="Times"/>
                <a:sym typeface="Times"/>
              </a:rPr>
              <a:t>XI</a:t>
            </a:r>
            <a:r>
              <a:rPr b="0" i="0" lang="en-US" sz="2400" u="none" strike="noStrike">
                <a:latin typeface="Times"/>
                <a:ea typeface="Times"/>
                <a:cs typeface="Times"/>
                <a:sym typeface="Times"/>
              </a:rPr>
              <a:t>) is less than the system threshold </a:t>
            </a:r>
            <a:r>
              <a:rPr b="0" i="1" lang="en-US" sz="2400" u="none" strike="noStrike">
                <a:latin typeface="Times"/>
                <a:ea typeface="Times"/>
                <a:cs typeface="Times"/>
                <a:sym typeface="Times"/>
              </a:rPr>
              <a:t>t</a:t>
            </a:r>
            <a:r>
              <a:rPr b="0" i="0" lang="en-US" sz="2400" u="none" strike="noStrike">
                <a:latin typeface="Times"/>
                <a:ea typeface="Times"/>
                <a:cs typeface="Times"/>
                <a:sym typeface="Times"/>
              </a:rPr>
              <a:t>, then decide </a:t>
            </a:r>
            <a:r>
              <a:rPr b="0" i="1" lang="en-US" sz="2400" u="none" strike="noStrike">
                <a:latin typeface="Times"/>
                <a:ea typeface="Times"/>
                <a:cs typeface="Times"/>
                <a:sym typeface="Times"/>
              </a:rPr>
              <a:t>D</a:t>
            </a:r>
            <a:r>
              <a:rPr b="0" i="0" lang="en-US" sz="2400" u="none" strike="noStrike">
                <a:latin typeface="Times"/>
                <a:ea typeface="Times"/>
                <a:cs typeface="Times"/>
                <a:sym typeface="Times"/>
              </a:rPr>
              <a:t>0, else decide </a:t>
            </a:r>
            <a:r>
              <a:rPr b="0" i="1" lang="en-US" sz="2400" u="none" strike="noStrike">
                <a:latin typeface="Times"/>
                <a:ea typeface="Times"/>
                <a:cs typeface="Times"/>
                <a:sym typeface="Times"/>
              </a:rPr>
              <a:t>D</a:t>
            </a:r>
            <a:r>
              <a:rPr b="0" i="0" lang="en-US" sz="2400" u="none" strike="noStrike">
                <a:latin typeface="Times"/>
                <a:ea typeface="Times"/>
                <a:cs typeface="Times"/>
                <a:sym typeface="Times"/>
              </a:rPr>
              <a:t>1.</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